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  <p:sldMasterId id="2147483677" r:id="rId5"/>
  </p:sldMasterIdLst>
  <p:notesMasterIdLst>
    <p:notesMasterId r:id="rId18"/>
  </p:notesMasterIdLst>
  <p:sldIdLst>
    <p:sldId id="271" r:id="rId6"/>
    <p:sldId id="411" r:id="rId7"/>
    <p:sldId id="412" r:id="rId8"/>
    <p:sldId id="413" r:id="rId9"/>
    <p:sldId id="414" r:id="rId10"/>
    <p:sldId id="415" r:id="rId11"/>
    <p:sldId id="416" r:id="rId12"/>
    <p:sldId id="417" r:id="rId13"/>
    <p:sldId id="418" r:id="rId14"/>
    <p:sldId id="419" r:id="rId15"/>
    <p:sldId id="420" r:id="rId16"/>
    <p:sldId id="421" r:id="rId17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09" userDrawn="1">
          <p15:clr>
            <a:srgbClr val="A4A3A4"/>
          </p15:clr>
        </p15:guide>
        <p15:guide id="2" pos="316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84489" autoAdjust="0"/>
  </p:normalViewPr>
  <p:slideViewPr>
    <p:cSldViewPr snapToGrid="0" showGuides="1">
      <p:cViewPr varScale="1">
        <p:scale>
          <a:sx n="72" d="100"/>
          <a:sy n="72" d="100"/>
        </p:scale>
        <p:origin x="1176" y="60"/>
      </p:cViewPr>
      <p:guideLst>
        <p:guide orient="horz" pos="2409"/>
        <p:guide pos="3165"/>
      </p:guideLst>
    </p:cSldViewPr>
  </p:slideViewPr>
  <p:outlineViewPr>
    <p:cViewPr>
      <p:scale>
        <a:sx n="33" d="100"/>
        <a:sy n="33" d="100"/>
      </p:scale>
      <p:origin x="0" y="-1386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10" Type="http://schemas.openxmlformats.org/officeDocument/2006/relationships/slide" Target="slides/slide5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8311AF-8457-4785-B190-D31CD4FDE7A1}" type="datetimeFigureOut">
              <a:rPr lang="en-GB" smtClean="0"/>
              <a:t>30/12/2020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41FB06-1D9B-4317-BE37-4218AB7856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60555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56525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209749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651075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555606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284011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757835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639843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624629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917218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800450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88934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4617" y="104674"/>
            <a:ext cx="958007" cy="958007"/>
          </a:xfrm>
          <a:prstGeom prst="rect">
            <a:avLst/>
          </a:prstGeom>
        </p:spPr>
      </p:pic>
      <p:sp>
        <p:nvSpPr>
          <p:cNvPr id="4" name="TextBox 3"/>
          <p:cNvSpPr txBox="1"/>
          <p:nvPr userDrawn="1"/>
        </p:nvSpPr>
        <p:spPr>
          <a:xfrm>
            <a:off x="8046053" y="6520171"/>
            <a:ext cx="24751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© White</a:t>
            </a:r>
            <a:r>
              <a:rPr lang="en-GB" sz="1200" baseline="0" dirty="0"/>
              <a:t> Rose Maths 2019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34317943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43918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881941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31190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/>
          <p:cNvSpPr/>
          <p:nvPr userDrawn="1"/>
        </p:nvSpPr>
        <p:spPr>
          <a:xfrm>
            <a:off x="-1" y="0"/>
            <a:ext cx="9906001" cy="1695450"/>
          </a:xfrm>
          <a:prstGeom prst="rect">
            <a:avLst/>
          </a:prstGeom>
          <a:solidFill>
            <a:srgbClr val="00929F">
              <a:alpha val="1294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8" name="Freeform: Shape 24"/>
          <p:cNvSpPr/>
          <p:nvPr userDrawn="1"/>
        </p:nvSpPr>
        <p:spPr>
          <a:xfrm>
            <a:off x="-495301" y="1163488"/>
            <a:ext cx="10896600" cy="695325"/>
          </a:xfrm>
          <a:custGeom>
            <a:avLst/>
            <a:gdLst>
              <a:gd name="connsiteX0" fmla="*/ 0 w 10536072"/>
              <a:gd name="connsiteY0" fmla="*/ 122830 h 648269"/>
              <a:gd name="connsiteX1" fmla="*/ 10536072 w 10536072"/>
              <a:gd name="connsiteY1" fmla="*/ 0 h 648269"/>
              <a:gd name="connsiteX2" fmla="*/ 10522424 w 10536072"/>
              <a:gd name="connsiteY2" fmla="*/ 580030 h 648269"/>
              <a:gd name="connsiteX3" fmla="*/ 6824 w 10536072"/>
              <a:gd name="connsiteY3" fmla="*/ 648269 h 648269"/>
              <a:gd name="connsiteX4" fmla="*/ 0 w 10536072"/>
              <a:gd name="connsiteY4" fmla="*/ 122830 h 648269"/>
              <a:gd name="connsiteX0" fmla="*/ 88752 w 10529289"/>
              <a:gd name="connsiteY0" fmla="*/ 107912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107912 h 648269"/>
              <a:gd name="connsiteX0" fmla="*/ 88752 w 10529289"/>
              <a:gd name="connsiteY0" fmla="*/ 70619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70619 h 6482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29289" h="648269">
                <a:moveTo>
                  <a:pt x="88752" y="70619"/>
                </a:moveTo>
                <a:lnTo>
                  <a:pt x="10529289" y="0"/>
                </a:lnTo>
                <a:lnTo>
                  <a:pt x="10515641" y="580030"/>
                </a:lnTo>
                <a:lnTo>
                  <a:pt x="41" y="648269"/>
                </a:lnTo>
                <a:cubicBezTo>
                  <a:pt x="-2234" y="473123"/>
                  <a:pt x="91027" y="245765"/>
                  <a:pt x="88752" y="70619"/>
                </a:cubicBezTo>
                <a:close/>
              </a:path>
            </a:pathLst>
          </a:custGeom>
          <a:solidFill>
            <a:srgbClr val="1D3A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9" name="Freeform: Shape 23"/>
          <p:cNvSpPr/>
          <p:nvPr userDrawn="1"/>
        </p:nvSpPr>
        <p:spPr>
          <a:xfrm>
            <a:off x="-495301" y="642767"/>
            <a:ext cx="5587365" cy="722630"/>
          </a:xfrm>
          <a:custGeom>
            <a:avLst/>
            <a:gdLst>
              <a:gd name="connsiteX0" fmla="*/ 27296 w 4189863"/>
              <a:gd name="connsiteY0" fmla="*/ 47767 h 689212"/>
              <a:gd name="connsiteX1" fmla="*/ 4060209 w 4189863"/>
              <a:gd name="connsiteY1" fmla="*/ 0 h 689212"/>
              <a:gd name="connsiteX2" fmla="*/ 4189863 w 4189863"/>
              <a:gd name="connsiteY2" fmla="*/ 689212 h 689212"/>
              <a:gd name="connsiteX3" fmla="*/ 0 w 4189863"/>
              <a:gd name="connsiteY3" fmla="*/ 627797 h 689212"/>
              <a:gd name="connsiteX4" fmla="*/ 27296 w 4189863"/>
              <a:gd name="connsiteY4" fmla="*/ 47767 h 689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89863" h="689212">
                <a:moveTo>
                  <a:pt x="27296" y="47767"/>
                </a:moveTo>
                <a:lnTo>
                  <a:pt x="4060209" y="0"/>
                </a:lnTo>
                <a:lnTo>
                  <a:pt x="4189863" y="689212"/>
                </a:lnTo>
                <a:lnTo>
                  <a:pt x="0" y="627797"/>
                </a:lnTo>
                <a:lnTo>
                  <a:pt x="27296" y="47767"/>
                </a:lnTo>
                <a:close/>
              </a:path>
            </a:pathLst>
          </a:custGeom>
          <a:solidFill>
            <a:srgbClr val="0092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graphicFrame>
        <p:nvGraphicFramePr>
          <p:cNvPr id="3" name="Table 2"/>
          <p:cNvGraphicFramePr>
            <a:graphicFrameLocks noGrp="1"/>
          </p:cNvGraphicFramePr>
          <p:nvPr userDrawn="1"/>
        </p:nvGraphicFramePr>
        <p:xfrm>
          <a:off x="23432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4" name="Rectangle 3"/>
          <p:cNvSpPr/>
          <p:nvPr userDrawn="1"/>
        </p:nvSpPr>
        <p:spPr>
          <a:xfrm>
            <a:off x="169929" y="1311240"/>
            <a:ext cx="4054636" cy="5170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2400" dirty="0">
                <a:solidFill>
                  <a:srgbClr val="FFFFFF"/>
                </a:solidFill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Reasoning and Problem Solving</a:t>
            </a:r>
            <a:endParaRPr lang="en-US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/>
          <p:cNvGraphicFramePr>
            <a:graphicFrameLocks noGrp="1"/>
          </p:cNvGraphicFramePr>
          <p:nvPr userDrawn="1"/>
        </p:nvGraphicFramePr>
        <p:xfrm>
          <a:off x="509206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8557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312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6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10" Type="http://schemas.openxmlformats.org/officeDocument/2006/relationships/image" Target="../media/image12.png"/><Relationship Id="rId4" Type="http://schemas.openxmlformats.org/officeDocument/2006/relationships/image" Target="../media/image7.png"/><Relationship Id="rId9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20.png"/><Relationship Id="rId3" Type="http://schemas.openxmlformats.org/officeDocument/2006/relationships/image" Target="../media/image6.png"/><Relationship Id="rId7" Type="http://schemas.openxmlformats.org/officeDocument/2006/relationships/image" Target="../media/image17.png"/><Relationship Id="rId12" Type="http://schemas.openxmlformats.org/officeDocument/2006/relationships/image" Target="../media/image1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11" Type="http://schemas.openxmlformats.org/officeDocument/2006/relationships/image" Target="../media/image18.png"/><Relationship Id="rId5" Type="http://schemas.openxmlformats.org/officeDocument/2006/relationships/image" Target="../media/image16.png"/><Relationship Id="rId15" Type="http://schemas.openxmlformats.org/officeDocument/2006/relationships/image" Target="../media/image21.png"/><Relationship Id="rId10" Type="http://schemas.openxmlformats.org/officeDocument/2006/relationships/image" Target="../media/image12.png"/><Relationship Id="rId4" Type="http://schemas.openxmlformats.org/officeDocument/2006/relationships/image" Target="../media/image15.png"/><Relationship Id="rId9" Type="http://schemas.openxmlformats.org/officeDocument/2006/relationships/image" Target="../media/image14.png"/><Relationship Id="rId1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image" Target="../media/image12.png"/><Relationship Id="rId3" Type="http://schemas.openxmlformats.org/officeDocument/2006/relationships/image" Target="../media/image22.png"/><Relationship Id="rId7" Type="http://schemas.openxmlformats.org/officeDocument/2006/relationships/image" Target="../media/image6.png"/><Relationship Id="rId12" Type="http://schemas.openxmlformats.org/officeDocument/2006/relationships/image" Target="../media/image14.png"/><Relationship Id="rId2" Type="http://schemas.openxmlformats.org/officeDocument/2006/relationships/notesSlide" Target="../notesSlides/notesSlide5.xml"/><Relationship Id="rId16" Type="http://schemas.openxmlformats.org/officeDocument/2006/relationships/image" Target="../media/image2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11" Type="http://schemas.openxmlformats.org/officeDocument/2006/relationships/image" Target="../media/image13.png"/><Relationship Id="rId5" Type="http://schemas.openxmlformats.org/officeDocument/2006/relationships/image" Target="../media/image8.png"/><Relationship Id="rId15" Type="http://schemas.openxmlformats.org/officeDocument/2006/relationships/image" Target="../media/image19.png"/><Relationship Id="rId10" Type="http://schemas.openxmlformats.org/officeDocument/2006/relationships/image" Target="../media/image17.png"/><Relationship Id="rId4" Type="http://schemas.openxmlformats.org/officeDocument/2006/relationships/image" Target="../media/image9.png"/><Relationship Id="rId9" Type="http://schemas.openxmlformats.org/officeDocument/2006/relationships/image" Target="../media/image16.png"/><Relationship Id="rId14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openxmlformats.org/officeDocument/2006/relationships/image" Target="../media/image19.png"/><Relationship Id="rId3" Type="http://schemas.openxmlformats.org/officeDocument/2006/relationships/image" Target="../media/image23.png"/><Relationship Id="rId7" Type="http://schemas.openxmlformats.org/officeDocument/2006/relationships/image" Target="../media/image9.png"/><Relationship Id="rId12" Type="http://schemas.openxmlformats.org/officeDocument/2006/relationships/image" Target="../media/image1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11" Type="http://schemas.openxmlformats.org/officeDocument/2006/relationships/image" Target="../media/image12.png"/><Relationship Id="rId5" Type="http://schemas.openxmlformats.org/officeDocument/2006/relationships/image" Target="../media/image15.png"/><Relationship Id="rId10" Type="http://schemas.openxmlformats.org/officeDocument/2006/relationships/image" Target="../media/image14.png"/><Relationship Id="rId4" Type="http://schemas.openxmlformats.org/officeDocument/2006/relationships/image" Target="../media/image6.png"/><Relationship Id="rId9" Type="http://schemas.openxmlformats.org/officeDocument/2006/relationships/image" Target="../media/image13.png"/><Relationship Id="rId14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image" Target="../media/image14.png"/><Relationship Id="rId3" Type="http://schemas.openxmlformats.org/officeDocument/2006/relationships/image" Target="../media/image24.png"/><Relationship Id="rId7" Type="http://schemas.openxmlformats.org/officeDocument/2006/relationships/image" Target="../media/image6.png"/><Relationship Id="rId12" Type="http://schemas.openxmlformats.org/officeDocument/2006/relationships/image" Target="../media/image13.png"/><Relationship Id="rId17" Type="http://schemas.openxmlformats.org/officeDocument/2006/relationships/image" Target="../media/image20.png"/><Relationship Id="rId2" Type="http://schemas.openxmlformats.org/officeDocument/2006/relationships/notesSlide" Target="../notesSlides/notesSlide7.xml"/><Relationship Id="rId16" Type="http://schemas.openxmlformats.org/officeDocument/2006/relationships/image" Target="../media/image1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png"/><Relationship Id="rId11" Type="http://schemas.openxmlformats.org/officeDocument/2006/relationships/image" Target="../media/image17.png"/><Relationship Id="rId5" Type="http://schemas.openxmlformats.org/officeDocument/2006/relationships/image" Target="../media/image26.png"/><Relationship Id="rId15" Type="http://schemas.openxmlformats.org/officeDocument/2006/relationships/image" Target="../media/image18.png"/><Relationship Id="rId10" Type="http://schemas.openxmlformats.org/officeDocument/2006/relationships/image" Target="../media/image9.png"/><Relationship Id="rId4" Type="http://schemas.openxmlformats.org/officeDocument/2006/relationships/image" Target="../media/image25.png"/><Relationship Id="rId9" Type="http://schemas.openxmlformats.org/officeDocument/2006/relationships/image" Target="../media/image16.png"/><Relationship Id="rId1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20.png"/><Relationship Id="rId3" Type="http://schemas.openxmlformats.org/officeDocument/2006/relationships/image" Target="../media/image6.png"/><Relationship Id="rId7" Type="http://schemas.openxmlformats.org/officeDocument/2006/relationships/image" Target="../media/image17.png"/><Relationship Id="rId12" Type="http://schemas.openxmlformats.org/officeDocument/2006/relationships/image" Target="../media/image1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11" Type="http://schemas.openxmlformats.org/officeDocument/2006/relationships/image" Target="../media/image18.png"/><Relationship Id="rId5" Type="http://schemas.openxmlformats.org/officeDocument/2006/relationships/image" Target="../media/image16.png"/><Relationship Id="rId10" Type="http://schemas.openxmlformats.org/officeDocument/2006/relationships/image" Target="../media/image12.png"/><Relationship Id="rId4" Type="http://schemas.openxmlformats.org/officeDocument/2006/relationships/image" Target="../media/image15.png"/><Relationship Id="rId9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3.png"/><Relationship Id="rId18" Type="http://schemas.openxmlformats.org/officeDocument/2006/relationships/image" Target="../media/image20.png"/><Relationship Id="rId3" Type="http://schemas.openxmlformats.org/officeDocument/2006/relationships/image" Target="../media/image260.png"/><Relationship Id="rId7" Type="http://schemas.openxmlformats.org/officeDocument/2006/relationships/image" Target="../media/image31.png"/><Relationship Id="rId12" Type="http://schemas.openxmlformats.org/officeDocument/2006/relationships/image" Target="../media/image17.png"/><Relationship Id="rId17" Type="http://schemas.openxmlformats.org/officeDocument/2006/relationships/image" Target="../media/image19.png"/><Relationship Id="rId2" Type="http://schemas.openxmlformats.org/officeDocument/2006/relationships/notesSlide" Target="../notesSlides/notesSlide9.xml"/><Relationship Id="rId16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0.png"/><Relationship Id="rId11" Type="http://schemas.openxmlformats.org/officeDocument/2006/relationships/image" Target="../media/image9.png"/><Relationship Id="rId5" Type="http://schemas.openxmlformats.org/officeDocument/2006/relationships/image" Target="../media/image29.png"/><Relationship Id="rId15" Type="http://schemas.openxmlformats.org/officeDocument/2006/relationships/image" Target="../media/image12.png"/><Relationship Id="rId10" Type="http://schemas.openxmlformats.org/officeDocument/2006/relationships/image" Target="../media/image16.png"/><Relationship Id="rId4" Type="http://schemas.openxmlformats.org/officeDocument/2006/relationships/image" Target="../media/image28.png"/><Relationship Id="rId9" Type="http://schemas.openxmlformats.org/officeDocument/2006/relationships/image" Target="../media/image15.png"/><Relationship Id="rId1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openxmlformats.org/officeDocument/2006/relationships/image" Target="../media/image19.png"/><Relationship Id="rId3" Type="http://schemas.openxmlformats.org/officeDocument/2006/relationships/image" Target="../media/image32.png"/><Relationship Id="rId7" Type="http://schemas.openxmlformats.org/officeDocument/2006/relationships/image" Target="../media/image9.png"/><Relationship Id="rId12" Type="http://schemas.openxmlformats.org/officeDocument/2006/relationships/image" Target="../media/image1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11" Type="http://schemas.openxmlformats.org/officeDocument/2006/relationships/image" Target="../media/image12.png"/><Relationship Id="rId5" Type="http://schemas.openxmlformats.org/officeDocument/2006/relationships/image" Target="../media/image15.png"/><Relationship Id="rId10" Type="http://schemas.openxmlformats.org/officeDocument/2006/relationships/image" Target="../media/image14.png"/><Relationship Id="rId4" Type="http://schemas.openxmlformats.org/officeDocument/2006/relationships/image" Target="../media/image6.png"/><Relationship Id="rId9" Type="http://schemas.openxmlformats.org/officeDocument/2006/relationships/image" Target="../media/image13.png"/><Relationship Id="rId14" Type="http://schemas.openxmlformats.org/officeDocument/2006/relationships/image" Target="../media/image20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20.png"/><Relationship Id="rId3" Type="http://schemas.openxmlformats.org/officeDocument/2006/relationships/image" Target="../media/image6.png"/><Relationship Id="rId7" Type="http://schemas.openxmlformats.org/officeDocument/2006/relationships/image" Target="../media/image17.png"/><Relationship Id="rId12" Type="http://schemas.openxmlformats.org/officeDocument/2006/relationships/image" Target="../media/image1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11" Type="http://schemas.openxmlformats.org/officeDocument/2006/relationships/image" Target="../media/image18.png"/><Relationship Id="rId5" Type="http://schemas.openxmlformats.org/officeDocument/2006/relationships/image" Target="../media/image16.png"/><Relationship Id="rId10" Type="http://schemas.openxmlformats.org/officeDocument/2006/relationships/image" Target="../media/image12.png"/><Relationship Id="rId4" Type="http://schemas.openxmlformats.org/officeDocument/2006/relationships/image" Target="../media/image15.png"/><Relationship Id="rId9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88" t="20592" r="19588" b="20728"/>
          <a:stretch/>
        </p:blipFill>
        <p:spPr bwMode="auto">
          <a:xfrm>
            <a:off x="-21601" y="1"/>
            <a:ext cx="992760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16028"/>
          <a:stretch/>
        </p:blipFill>
        <p:spPr>
          <a:xfrm>
            <a:off x="-21642" y="507002"/>
            <a:ext cx="9393978" cy="591972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4"/>
          <a:srcRect l="24625"/>
          <a:stretch/>
        </p:blipFill>
        <p:spPr>
          <a:xfrm>
            <a:off x="815048" y="2516983"/>
            <a:ext cx="8105482" cy="1799955"/>
          </a:xfrm>
          <a:prstGeom prst="rect">
            <a:avLst/>
          </a:prstGeom>
        </p:spPr>
      </p:pic>
      <p:sp>
        <p:nvSpPr>
          <p:cNvPr id="11" name="Text Box 19"/>
          <p:cNvSpPr txBox="1">
            <a:spLocks noChangeArrowheads="1"/>
          </p:cNvSpPr>
          <p:nvPr/>
        </p:nvSpPr>
        <p:spPr bwMode="auto">
          <a:xfrm>
            <a:off x="2723914" y="2563703"/>
            <a:ext cx="3930163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lang="en-GB" altLang="en-US" sz="2400" noProof="0" dirty="0">
                <a:solidFill>
                  <a:srgbClr val="FFFFFF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  <a:r>
              <a:rPr kumimoji="0" lang="en-GB" altLang="en-US" sz="2400" b="0" i="0" u="none" strike="noStrike" kern="1200" cap="none" spc="0" normalizeH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en-GB" altLang="en-US" sz="2400" dirty="0">
                <a:solidFill>
                  <a:srgbClr val="FFFFFF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Spring</a:t>
            </a: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- Block </a:t>
            </a:r>
            <a:r>
              <a:rPr lang="en-GB" altLang="en-US" sz="2400" dirty="0">
                <a:solidFill>
                  <a:srgbClr val="FFFFFF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endParaRPr kumimoji="0" lang="en-GB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12" name="Text Box 19"/>
          <p:cNvSpPr txBox="1">
            <a:spLocks noChangeArrowheads="1"/>
          </p:cNvSpPr>
          <p:nvPr/>
        </p:nvSpPr>
        <p:spPr bwMode="auto">
          <a:xfrm>
            <a:off x="2723914" y="3288325"/>
            <a:ext cx="6116406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altLang="en-US" sz="4400" dirty="0">
                <a:solidFill>
                  <a:srgbClr val="FFFFFF"/>
                </a:solidFill>
                <a:latin typeface="Gill Sans MT" panose="020B0502020104020203" pitchFamily="34" charset="0"/>
                <a:cs typeface="Times New Roman" panose="02020603050405020304" pitchFamily="18" charset="0"/>
              </a:rPr>
              <a:t>Money</a:t>
            </a:r>
            <a:endParaRPr kumimoji="0" lang="en-GB" altLang="en-US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876" y="2105876"/>
            <a:ext cx="2520000" cy="25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6490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Rosie has 5 silver coins in her purse.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She can make 40 p with three coins.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She can also make 75 p with three coins.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much money does Rosie have in her purse?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15916" y="736900"/>
            <a:ext cx="1380622" cy="137554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5727" y="2112446"/>
            <a:ext cx="1292653" cy="115170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1074" y="3264463"/>
            <a:ext cx="1437115" cy="14371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2320" y="4730931"/>
            <a:ext cx="1574625" cy="1569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20177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Amir has 5 different coins in his wallet.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is the greatest amount of money he could have in his wallet?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is the least amount of money?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8150" y="1193781"/>
            <a:ext cx="1380622" cy="137554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77205" y="1267167"/>
            <a:ext cx="1292653" cy="115170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4616" y="2580930"/>
            <a:ext cx="1437115" cy="14371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9236" y="2423291"/>
            <a:ext cx="1574625" cy="1569720"/>
          </a:xfrm>
          <a:prstGeom prst="rect">
            <a:avLst/>
          </a:prstGeom>
        </p:spPr>
      </p:pic>
      <p:pic>
        <p:nvPicPr>
          <p:cNvPr id="8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0519" y="1833804"/>
            <a:ext cx="2207838" cy="21592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7755" y="4135539"/>
            <a:ext cx="1274120" cy="112265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9236" y="3724052"/>
            <a:ext cx="1766903" cy="200359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72540" y="51668"/>
            <a:ext cx="1401854" cy="128911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9236" y="-38009"/>
            <a:ext cx="1401854" cy="13871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97205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Dexter has 202 pence.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He has </a:t>
            </a:r>
            <a:r>
              <a:rPr lang="en-GB" sz="2800" b="1" dirty="0">
                <a:solidFill>
                  <a:prstClr val="black"/>
                </a:solidFill>
                <a:latin typeface="Gill Sans MT" panose="020B0502020104020203" pitchFamily="34" charset="0"/>
              </a:rPr>
              <a:t>one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pound coin.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Show five possible combinations of other coins he may have.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8150" y="1193781"/>
            <a:ext cx="1380622" cy="1375546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77205" y="1267167"/>
            <a:ext cx="1292653" cy="1151709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4616" y="2580930"/>
            <a:ext cx="1437115" cy="143711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9236" y="2423291"/>
            <a:ext cx="1574625" cy="156972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7755" y="4135539"/>
            <a:ext cx="1274120" cy="1122651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72540" y="51668"/>
            <a:ext cx="1401854" cy="1289117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9236" y="-38009"/>
            <a:ext cx="1401854" cy="1387149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9236" y="3724052"/>
            <a:ext cx="1766903" cy="20035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47430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Whitney thinks that she has £10 and 3 p.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Is she correct?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your answer.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16490" y="849051"/>
            <a:ext cx="964763" cy="96121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65545" y="922437"/>
            <a:ext cx="903291" cy="80480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7755" y="1776760"/>
            <a:ext cx="1004240" cy="100424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62375" y="1619120"/>
            <a:ext cx="1100330" cy="109690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16490" y="2909559"/>
            <a:ext cx="890341" cy="784496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72540" y="51668"/>
            <a:ext cx="979600" cy="900821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9236" y="-38008"/>
            <a:ext cx="979600" cy="969324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07972" y="2498071"/>
            <a:ext cx="1234692" cy="140008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82609" y="3838169"/>
            <a:ext cx="1986227" cy="10191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51889" y="4861873"/>
            <a:ext cx="2020972" cy="1117615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0534" y="5979488"/>
            <a:ext cx="2093357" cy="1178418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5466" y="2495854"/>
            <a:ext cx="1331942" cy="1224828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4165" y="1735959"/>
            <a:ext cx="1331943" cy="1173600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3926" y="1580771"/>
            <a:ext cx="1331943" cy="1173600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0374" y="1905887"/>
            <a:ext cx="3250685" cy="1797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66252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Dora thinks there is more than £5 but less than £6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Is Dora correct?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Convince me.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9551" y="2478244"/>
            <a:ext cx="2934847" cy="1505927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3153" y="1748275"/>
            <a:ext cx="1574625" cy="1569720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1763" y="1715831"/>
            <a:ext cx="1437115" cy="1437115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3598" y="2766456"/>
            <a:ext cx="1437115" cy="1437115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7091" y="2923853"/>
            <a:ext cx="1437115" cy="1437115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7384" y="3485013"/>
            <a:ext cx="1292653" cy="1151709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4372" y="4131877"/>
            <a:ext cx="1292653" cy="1151709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16490" y="849051"/>
            <a:ext cx="964763" cy="961216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65545" y="922437"/>
            <a:ext cx="903291" cy="804801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7755" y="1776760"/>
            <a:ext cx="1004240" cy="1004240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62375" y="1619120"/>
            <a:ext cx="1100330" cy="1096902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16490" y="2909559"/>
            <a:ext cx="890341" cy="784496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72540" y="51668"/>
            <a:ext cx="979600" cy="900821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9236" y="-38008"/>
            <a:ext cx="979600" cy="969324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07972" y="2498071"/>
            <a:ext cx="1234692" cy="1400087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82609" y="3838169"/>
            <a:ext cx="1986227" cy="1019172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51889" y="4861873"/>
            <a:ext cx="2020972" cy="1117615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0534" y="5979488"/>
            <a:ext cx="2093357" cy="11784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24055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3860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Dora bought these muffins.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36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Muffins cost 35 p each.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much did Dora spend?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Tommy bought three times as many muffins as Dora.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muffins did Tommy buy?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much money did Tommy spend on muffins?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much more</a:t>
            </a:r>
            <a:r>
              <a:rPr lang="en-GB" sz="2800" b="1" dirty="0">
                <a:solidFill>
                  <a:prstClr val="black"/>
                </a:solidFill>
                <a:latin typeface="Gill Sans MT" panose="020B0502020104020203" pitchFamily="34" charset="0"/>
              </a:rPr>
              <a:t>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money did Tommy spend than Dora?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702" y="1168295"/>
            <a:ext cx="1153183" cy="125702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6450" y="1168294"/>
            <a:ext cx="1153183" cy="125702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8198" y="1168294"/>
            <a:ext cx="1153183" cy="125702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16490" y="849051"/>
            <a:ext cx="964763" cy="961216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65545" y="922437"/>
            <a:ext cx="903291" cy="804801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7755" y="1776760"/>
            <a:ext cx="1004240" cy="100424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62375" y="1619120"/>
            <a:ext cx="1100330" cy="1096902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16490" y="2909559"/>
            <a:ext cx="890341" cy="784496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72540" y="51668"/>
            <a:ext cx="979600" cy="900821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9236" y="-38008"/>
            <a:ext cx="979600" cy="969324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07972" y="2498071"/>
            <a:ext cx="1234692" cy="1400087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82609" y="3838169"/>
            <a:ext cx="1986227" cy="1019172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51889" y="4861873"/>
            <a:ext cx="2020972" cy="1117615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0534" y="5979488"/>
            <a:ext cx="2093357" cy="11784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58341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Rosie has £5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Has she got enough money to buy a car and two apples?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combinations of items could Rosie buy with £5?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0820" y="2338209"/>
            <a:ext cx="1526700" cy="937399"/>
          </a:xfrm>
          <a:prstGeom prst="rect">
            <a:avLst/>
          </a:prstGeom>
        </p:spPr>
      </p:pic>
      <p:sp>
        <p:nvSpPr>
          <p:cNvPr id="15" name="Rounded Rectangle 14"/>
          <p:cNvSpPr/>
          <p:nvPr/>
        </p:nvSpPr>
        <p:spPr>
          <a:xfrm>
            <a:off x="1021692" y="3510900"/>
            <a:ext cx="2464955" cy="580862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£3 and 35 p</a:t>
            </a: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6872" y="2131788"/>
            <a:ext cx="1624007" cy="1393679"/>
          </a:xfrm>
          <a:prstGeom prst="rect">
            <a:avLst/>
          </a:prstGeom>
        </p:spPr>
      </p:pic>
      <p:sp>
        <p:nvSpPr>
          <p:cNvPr id="17" name="Rounded Rectangle 16"/>
          <p:cNvSpPr/>
          <p:nvPr/>
        </p:nvSpPr>
        <p:spPr>
          <a:xfrm>
            <a:off x="4966648" y="3510899"/>
            <a:ext cx="2464955" cy="580862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£2 and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55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p</a:t>
            </a: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7225" y="4150915"/>
            <a:ext cx="1102100" cy="1058491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304019">
            <a:off x="5554265" y="3989297"/>
            <a:ext cx="1033824" cy="1587483"/>
          </a:xfrm>
          <a:prstGeom prst="rect">
            <a:avLst/>
          </a:prstGeom>
        </p:spPr>
      </p:pic>
      <p:sp>
        <p:nvSpPr>
          <p:cNvPr id="20" name="Rounded Rectangle 19"/>
          <p:cNvSpPr/>
          <p:nvPr/>
        </p:nvSpPr>
        <p:spPr>
          <a:xfrm>
            <a:off x="985797" y="5296214"/>
            <a:ext cx="2464955" cy="580862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85 p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21" name="Rounded Rectangle 20"/>
          <p:cNvSpPr/>
          <p:nvPr/>
        </p:nvSpPr>
        <p:spPr>
          <a:xfrm>
            <a:off x="4917691" y="5293845"/>
            <a:ext cx="2464955" cy="580862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75 p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16490" y="849051"/>
            <a:ext cx="964763" cy="961216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65545" y="922437"/>
            <a:ext cx="903291" cy="804801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7755" y="1776760"/>
            <a:ext cx="1004240" cy="1004240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62375" y="1619120"/>
            <a:ext cx="1100330" cy="1096902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16490" y="2909559"/>
            <a:ext cx="890341" cy="784496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72540" y="51668"/>
            <a:ext cx="979600" cy="900821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9236" y="-38008"/>
            <a:ext cx="979600" cy="969324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07972" y="2498071"/>
            <a:ext cx="1234692" cy="1400087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82609" y="3838169"/>
            <a:ext cx="1986227" cy="1019172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51889" y="4861873"/>
            <a:ext cx="2020972" cy="1117615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0534" y="5979488"/>
            <a:ext cx="2093357" cy="11784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564002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Jack has £2 and 90 p.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Teddy has three times as much money as Jack.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much more</a:t>
            </a:r>
            <a:r>
              <a:rPr lang="en-GB" sz="2800" b="1" dirty="0">
                <a:solidFill>
                  <a:prstClr val="black"/>
                </a:solidFill>
                <a:latin typeface="Gill Sans MT" panose="020B0502020104020203" pitchFamily="34" charset="0"/>
              </a:rPr>
              <a:t>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money does Teddy have than Jack?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Rosie has twice as much money as Teddy.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much more</a:t>
            </a:r>
            <a:r>
              <a:rPr lang="en-GB" sz="2800" b="1" dirty="0">
                <a:solidFill>
                  <a:prstClr val="black"/>
                </a:solidFill>
                <a:latin typeface="Gill Sans MT" panose="020B0502020104020203" pitchFamily="34" charset="0"/>
              </a:rPr>
              <a:t>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money does Rosie have than Jack?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16490" y="849051"/>
            <a:ext cx="964763" cy="961216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65545" y="922437"/>
            <a:ext cx="903291" cy="80480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7755" y="1776760"/>
            <a:ext cx="1004240" cy="100424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62375" y="1619120"/>
            <a:ext cx="1100330" cy="1096902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16490" y="2909559"/>
            <a:ext cx="890341" cy="784496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72540" y="51668"/>
            <a:ext cx="979600" cy="900821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9236" y="-38008"/>
            <a:ext cx="979600" cy="969324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07972" y="2498071"/>
            <a:ext cx="1234692" cy="1400087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82609" y="3838169"/>
            <a:ext cx="1986227" cy="1019172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51889" y="4861873"/>
            <a:ext cx="2020972" cy="1117615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0534" y="5979488"/>
            <a:ext cx="2093357" cy="11784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993653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0" y="736900"/>
                <a:ext cx="8254449" cy="604780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Three children are calculating £4 and 20 p subtract £1 and 50 p.</a:t>
                </a:r>
              </a:p>
              <a:p>
                <a:pPr lvl="0">
                  <a:defRPr/>
                </a:pPr>
                <a:endParaRPr lang="en-GB" sz="7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£4 </a:t>
                </a:r>
                <a14:m>
                  <m:oMath xmlns:m="http://schemas.openxmlformats.org/officeDocument/2006/math">
                    <m:r>
                      <a:rPr lang="en-US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£1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£2                      Annie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20 p </a:t>
                </a:r>
                <a14:m>
                  <m:oMath xmlns:m="http://schemas.openxmlformats.org/officeDocument/2006/math">
                    <m:r>
                      <a:rPr lang="en-US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50 p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30 p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£1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30 p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£1 and 30 p</a:t>
                </a:r>
              </a:p>
              <a:p>
                <a:pPr lvl="0">
                  <a:defRPr/>
                </a:pPr>
                <a:endParaRPr lang="en-GB" sz="24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              Teddy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                                     The difference is £2 and 70 p.</a:t>
                </a:r>
              </a:p>
              <a:p>
                <a:pPr lvl="0">
                  <a:defRPr/>
                </a:pPr>
                <a:endParaRPr lang="en-GB" sz="20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£4 and 20 p </a:t>
                </a:r>
                <a14:m>
                  <m:oMath xmlns:m="http://schemas.openxmlformats.org/officeDocument/2006/math">
                    <m:r>
                      <a:rPr lang="en-US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£2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£2 and 20 p</a:t>
                </a:r>
              </a:p>
              <a:p>
                <a:pPr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£2 and 20 p </a:t>
                </a:r>
                <a14:m>
                  <m:oMath xmlns:m="http://schemas.openxmlformats.org/officeDocument/2006/math">
                    <m:r>
                      <a:rPr lang="en-US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50 p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£2 and 70 p			Eva</a:t>
                </a:r>
              </a:p>
              <a:p>
                <a:pPr lvl="0">
                  <a:defRPr/>
                </a:pPr>
                <a:endParaRPr lang="en-GB" sz="16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Who is correct? Who is incorrect?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Which method do you prefer?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0" y="736900"/>
                <a:ext cx="8254449" cy="6047809"/>
              </a:xfrm>
              <a:prstGeom prst="rect">
                <a:avLst/>
              </a:prstGeom>
              <a:blipFill>
                <a:blip r:embed="rId3"/>
                <a:stretch>
                  <a:fillRect l="-1551" t="-110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4" name="Picture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7892" y="1420236"/>
            <a:ext cx="1243362" cy="858644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271644" y="3360236"/>
            <a:ext cx="1045478" cy="801135"/>
          </a:xfrm>
          <a:prstGeom prst="rect">
            <a:avLst/>
          </a:prstGeom>
        </p:spPr>
      </p:pic>
      <p:pic>
        <p:nvPicPr>
          <p:cNvPr id="16" name="Picture 2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893" t="55690" r="23877" b="31250"/>
          <a:stretch/>
        </p:blipFill>
        <p:spPr bwMode="auto">
          <a:xfrm>
            <a:off x="5219998" y="2909559"/>
            <a:ext cx="3354894" cy="9763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17" name="Straight Connector 16"/>
          <p:cNvCxnSpPr/>
          <p:nvPr/>
        </p:nvCxnSpPr>
        <p:spPr>
          <a:xfrm>
            <a:off x="5691116" y="3595872"/>
            <a:ext cx="266131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8" name="Picture 1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85902" y="4073362"/>
            <a:ext cx="1109743" cy="1567958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16490" y="849051"/>
            <a:ext cx="964763" cy="961216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65545" y="922437"/>
            <a:ext cx="903291" cy="804801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7755" y="1776760"/>
            <a:ext cx="1004240" cy="1004240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62375" y="1619120"/>
            <a:ext cx="1100330" cy="1096902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16490" y="2909559"/>
            <a:ext cx="890341" cy="784496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72540" y="51668"/>
            <a:ext cx="979600" cy="900821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9236" y="-38008"/>
            <a:ext cx="979600" cy="969324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07972" y="2498071"/>
            <a:ext cx="1234692" cy="1400087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82609" y="3838169"/>
            <a:ext cx="1986227" cy="1019172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51889" y="4861873"/>
            <a:ext cx="2020972" cy="1117615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0534" y="5979488"/>
            <a:ext cx="2093357" cy="11784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639715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Dora spends £7 and 76 p on a birthday cake.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She pays with a £10 note. 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much change does she get?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 shopkeeper gives her six coins for her change.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coins could they be?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7049" y="1214969"/>
            <a:ext cx="1564205" cy="221007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16490" y="849051"/>
            <a:ext cx="964763" cy="961216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65545" y="922437"/>
            <a:ext cx="903291" cy="804801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7755" y="1776760"/>
            <a:ext cx="1004240" cy="100424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62375" y="1619120"/>
            <a:ext cx="1100330" cy="1096902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16490" y="2909559"/>
            <a:ext cx="890341" cy="784496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72540" y="51668"/>
            <a:ext cx="979600" cy="900821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9236" y="-38008"/>
            <a:ext cx="979600" cy="969324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07972" y="2498071"/>
            <a:ext cx="1234692" cy="1400087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82609" y="3838169"/>
            <a:ext cx="1986227" cy="1019172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51889" y="4861873"/>
            <a:ext cx="2020972" cy="1117615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0534" y="5979488"/>
            <a:ext cx="2093357" cy="11784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104661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Amir has £4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He buys a pencil for £1 and 20 p and a book for £1 and 45 p.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Which bar model represents the question?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how you know.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Use the correct bar model to help you calculate how much change Amir receives.</a:t>
            </a:r>
          </a:p>
        </p:txBody>
      </p:sp>
      <p:sp>
        <p:nvSpPr>
          <p:cNvPr id="33" name="Right Brace 32"/>
          <p:cNvSpPr/>
          <p:nvPr/>
        </p:nvSpPr>
        <p:spPr>
          <a:xfrm rot="16200000">
            <a:off x="2682038" y="1802483"/>
            <a:ext cx="270410" cy="3855384"/>
          </a:xfrm>
          <a:prstGeom prst="rightBrace">
            <a:avLst>
              <a:gd name="adj1" fmla="val 83269"/>
              <a:gd name="adj2" fmla="val 50000"/>
            </a:avLst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1853675" y="3101058"/>
            <a:ext cx="18856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en-GB" sz="2400" dirty="0">
                <a:solidFill>
                  <a:prstClr val="black"/>
                </a:solidFill>
                <a:latin typeface="Gill Sans MT" panose="020B0502020104020203" pitchFamily="34" charset="0"/>
              </a:rPr>
              <a:t>£4</a:t>
            </a:r>
          </a:p>
        </p:txBody>
      </p:sp>
      <p:sp>
        <p:nvSpPr>
          <p:cNvPr id="39" name="Right Brace 38"/>
          <p:cNvSpPr/>
          <p:nvPr/>
        </p:nvSpPr>
        <p:spPr>
          <a:xfrm rot="16200000">
            <a:off x="7270483" y="1798508"/>
            <a:ext cx="236886" cy="3896857"/>
          </a:xfrm>
          <a:prstGeom prst="rightBrace">
            <a:avLst>
              <a:gd name="adj1" fmla="val 83269"/>
              <a:gd name="adj2" fmla="val 50000"/>
            </a:avLst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6446092" y="3109641"/>
            <a:ext cx="18856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en-GB" sz="2400" dirty="0">
                <a:solidFill>
                  <a:prstClr val="black"/>
                </a:solidFill>
                <a:latin typeface="Gill Sans MT" panose="020B0502020104020203" pitchFamily="34" charset="0"/>
              </a:rPr>
              <a:t>?</a:t>
            </a: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16490" y="849051"/>
            <a:ext cx="964763" cy="961216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65545" y="922437"/>
            <a:ext cx="903291" cy="804801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7755" y="1776760"/>
            <a:ext cx="1004240" cy="1004240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62375" y="1619120"/>
            <a:ext cx="1100330" cy="1096902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16490" y="2909559"/>
            <a:ext cx="890341" cy="784496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72540" y="51668"/>
            <a:ext cx="979600" cy="900821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9236" y="-38008"/>
            <a:ext cx="979600" cy="969324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07972" y="2498071"/>
            <a:ext cx="1234692" cy="1400087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82609" y="3838169"/>
            <a:ext cx="1986227" cy="1019172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51889" y="4861873"/>
            <a:ext cx="2020972" cy="1117615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0534" y="5979488"/>
            <a:ext cx="2093357" cy="1178418"/>
          </a:xfrm>
          <a:prstGeom prst="rect">
            <a:avLst/>
          </a:prstGeom>
        </p:spPr>
      </p:pic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23166840"/>
              </p:ext>
            </p:extLst>
          </p:nvPr>
        </p:nvGraphicFramePr>
        <p:xfrm>
          <a:off x="848079" y="3979754"/>
          <a:ext cx="3896856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98952">
                  <a:extLst>
                    <a:ext uri="{9D8B030D-6E8A-4147-A177-3AD203B41FA5}">
                      <a16:colId xmlns:a16="http://schemas.microsoft.com/office/drawing/2014/main" val="40372084"/>
                    </a:ext>
                  </a:extLst>
                </a:gridCol>
                <a:gridCol w="1298952">
                  <a:extLst>
                    <a:ext uri="{9D8B030D-6E8A-4147-A177-3AD203B41FA5}">
                      <a16:colId xmlns:a16="http://schemas.microsoft.com/office/drawing/2014/main" val="3557412570"/>
                    </a:ext>
                  </a:extLst>
                </a:gridCol>
                <a:gridCol w="1298952">
                  <a:extLst>
                    <a:ext uri="{9D8B030D-6E8A-4147-A177-3AD203B41FA5}">
                      <a16:colId xmlns:a16="http://schemas.microsoft.com/office/drawing/2014/main" val="75501777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Gill Sans MT" panose="020B0502020104020203" pitchFamily="34" charset="0"/>
                        </a:rPr>
                        <a:t>£1 and 20 p</a:t>
                      </a: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Gill Sans MT" panose="020B0502020104020203" pitchFamily="34" charset="0"/>
                        </a:rPr>
                        <a:t>£1 and 45 p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Gill Sans MT" panose="020B0502020104020203" pitchFamily="34" charset="0"/>
                        </a:rPr>
                        <a:t>?</a:t>
                      </a: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4443093"/>
                  </a:ext>
                </a:extLst>
              </a:tr>
            </a:tbl>
          </a:graphicData>
        </a:graphic>
      </p:graphicFrame>
      <p:graphicFrame>
        <p:nvGraphicFramePr>
          <p:cNvPr id="47" name="Table 4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25113911"/>
              </p:ext>
            </p:extLst>
          </p:nvPr>
        </p:nvGraphicFramePr>
        <p:xfrm>
          <a:off x="5440496" y="3979754"/>
          <a:ext cx="3896856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98952">
                  <a:extLst>
                    <a:ext uri="{9D8B030D-6E8A-4147-A177-3AD203B41FA5}">
                      <a16:colId xmlns:a16="http://schemas.microsoft.com/office/drawing/2014/main" val="40372084"/>
                    </a:ext>
                  </a:extLst>
                </a:gridCol>
                <a:gridCol w="1298952">
                  <a:extLst>
                    <a:ext uri="{9D8B030D-6E8A-4147-A177-3AD203B41FA5}">
                      <a16:colId xmlns:a16="http://schemas.microsoft.com/office/drawing/2014/main" val="3557412570"/>
                    </a:ext>
                  </a:extLst>
                </a:gridCol>
                <a:gridCol w="1298952">
                  <a:extLst>
                    <a:ext uri="{9D8B030D-6E8A-4147-A177-3AD203B41FA5}">
                      <a16:colId xmlns:a16="http://schemas.microsoft.com/office/drawing/2014/main" val="75501777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Gill Sans MT" panose="020B0502020104020203" pitchFamily="34" charset="0"/>
                        </a:rPr>
                        <a:t>£4</a:t>
                      </a: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Gill Sans MT" panose="020B0502020104020203" pitchFamily="34" charset="0"/>
                        </a:rPr>
                        <a:t>£1 and 20 p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Gill Sans MT" panose="020B0502020104020203" pitchFamily="34" charset="0"/>
                        </a:rPr>
                        <a:t>£1</a:t>
                      </a:r>
                      <a:r>
                        <a:rPr lang="en-GB" baseline="0" dirty="0">
                          <a:latin typeface="Gill Sans MT" panose="020B0502020104020203" pitchFamily="34" charset="0"/>
                        </a:rPr>
                        <a:t> and 45 p</a:t>
                      </a:r>
                      <a:endParaRPr lang="en-GB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444309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92144967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7BBA110A-F0D6-4815-A530-12842E058620}" vid="{DBCC5AE0-762A-486A-A91B-EF3AE4503DE8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6" ma:contentTypeDescription="Create a new document." ma:contentTypeScope="" ma:versionID="2245d72f9f22c961ac9c11b4021a29a4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c713bd9f538da43dbf4536b41f92027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C4A12B6-53FC-4652-B09C-9D089BA126C3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79A85AF-D0F0-4964-95F2-C3766E35481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9733C0BC-C241-46AF-963C-CBDED36083B0}">
  <ds:schemaRefs>
    <ds:schemaRef ds:uri="http://purl.org/dc/elements/1.1/"/>
    <ds:schemaRef ds:uri="522d4c35-b548-4432-90ae-af4376e1c4b4"/>
    <ds:schemaRef ds:uri="http://purl.org/dc/terms/"/>
    <ds:schemaRef ds:uri="http://purl.org/dc/dcmitype/"/>
    <ds:schemaRef ds:uri="http://schemas.microsoft.com/office/2006/metadata/properties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1842</TotalTime>
  <Words>524</Words>
  <Application>Microsoft Office PowerPoint</Application>
  <PresentationFormat>A4 Paper (210x297 mm)</PresentationFormat>
  <Paragraphs>149</Paragraphs>
  <Slides>12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12</vt:i4>
      </vt:variant>
    </vt:vector>
  </HeadingPairs>
  <TitlesOfParts>
    <vt:vector size="19" baseType="lpstr">
      <vt:lpstr>Arial</vt:lpstr>
      <vt:lpstr>Calibri</vt:lpstr>
      <vt:lpstr>Calibri Light</vt:lpstr>
      <vt:lpstr>Cambria Math</vt:lpstr>
      <vt:lpstr>Gill Sans MT</vt:lpstr>
      <vt:lpstr>Custom Design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Trinity Academy Halifax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Brown</dc:creator>
  <cp:lastModifiedBy>Romy McDonald</cp:lastModifiedBy>
  <cp:revision>71</cp:revision>
  <dcterms:created xsi:type="dcterms:W3CDTF">2019-02-04T08:17:32Z</dcterms:created>
  <dcterms:modified xsi:type="dcterms:W3CDTF">2020-12-30T13:52:41Z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