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3.xml" ContentType="application/vnd.openxmlformats-officedocument.theme+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 id="2147483677" r:id="rId2"/>
    <p:sldMasterId id="2147483684" r:id="rId3"/>
    <p:sldMasterId id="2147483691" r:id="rId4"/>
  </p:sldMasterIdLst>
  <p:notesMasterIdLst>
    <p:notesMasterId r:id="rId24"/>
  </p:notesMasterIdLst>
  <p:handoutMasterIdLst>
    <p:handoutMasterId r:id="rId25"/>
  </p:handoutMasterIdLst>
  <p:sldIdLst>
    <p:sldId id="261" r:id="rId5"/>
    <p:sldId id="258" r:id="rId6"/>
    <p:sldId id="263" r:id="rId7"/>
    <p:sldId id="297" r:id="rId8"/>
    <p:sldId id="298" r:id="rId9"/>
    <p:sldId id="286" r:id="rId10"/>
    <p:sldId id="288" r:id="rId11"/>
    <p:sldId id="287" r:id="rId12"/>
    <p:sldId id="299" r:id="rId13"/>
    <p:sldId id="300" r:id="rId14"/>
    <p:sldId id="291" r:id="rId15"/>
    <p:sldId id="301" r:id="rId16"/>
    <p:sldId id="302" r:id="rId17"/>
    <p:sldId id="303" r:id="rId18"/>
    <p:sldId id="304" r:id="rId19"/>
    <p:sldId id="282" r:id="rId20"/>
    <p:sldId id="295" r:id="rId21"/>
    <p:sldId id="296" r:id="rId22"/>
    <p:sldId id="285" r:id="rId23"/>
  </p:sldIdLst>
  <p:sldSz cx="9144000" cy="6858000" type="screen4x3"/>
  <p:notesSz cx="6858000" cy="9144000"/>
  <p:embeddedFontLst>
    <p:embeddedFont>
      <p:font typeface="BPreplay" panose="02000503000000020004" charset="0"/>
      <p:regular r:id="rId26"/>
      <p:bold r:id="rId27"/>
      <p:italic r:id="rId28"/>
      <p:boldItalic r:id="rId29"/>
    </p:embeddedFont>
    <p:embeddedFont>
      <p:font typeface="Calibri" panose="020F0502020204030204" pitchFamily="34" charset="0"/>
      <p:regular r:id="rId30"/>
      <p:bold r:id="rId31"/>
      <p:italic r:id="rId32"/>
      <p:boldItalic r:id="rId33"/>
    </p:embeddedFont>
    <p:embeddedFont>
      <p:font typeface="Sassoon Infant Md" panose="02000603050000020003" charset="0"/>
      <p:regular r:id="rId34"/>
    </p:embeddedFont>
    <p:embeddedFont>
      <p:font typeface="Sassoon Infant Rg" panose="02000503030000020003" charset="0"/>
      <p:regular r:id="rId35"/>
      <p:bold r:id="rId36"/>
    </p:embeddedFont>
  </p:embeddedFontLst>
  <p:defaultTextStyle>
    <a:defPPr>
      <a:defRPr lang="en-US"/>
    </a:defPPr>
    <a:lvl1pPr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1pPr>
    <a:lvl2pPr marL="4572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2pPr>
    <a:lvl3pPr marL="9144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3pPr>
    <a:lvl4pPr marL="13716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4pPr>
    <a:lvl5pPr marL="1828800" algn="l" rtl="0" eaLnBrk="0" fontAlgn="base" hangingPunct="0">
      <a:spcBef>
        <a:spcPct val="0"/>
      </a:spcBef>
      <a:spcAft>
        <a:spcPct val="0"/>
      </a:spcAft>
      <a:defRPr kern="1200">
        <a:solidFill>
          <a:schemeClr val="tx1"/>
        </a:solidFill>
        <a:latin typeface="Sassoon Infant Rg" panose="02000503030000020003" pitchFamily="50" charset="0"/>
        <a:ea typeface="+mn-ea"/>
        <a:cs typeface="+mn-cs"/>
      </a:defRPr>
    </a:lvl5pPr>
    <a:lvl6pPr marL="2286000" algn="l" defTabSz="914400" rtl="0" eaLnBrk="1" latinLnBrk="0" hangingPunct="1">
      <a:defRPr kern="1200">
        <a:solidFill>
          <a:schemeClr val="tx1"/>
        </a:solidFill>
        <a:latin typeface="Sassoon Infant Rg" panose="02000503030000020003" pitchFamily="50" charset="0"/>
        <a:ea typeface="+mn-ea"/>
        <a:cs typeface="+mn-cs"/>
      </a:defRPr>
    </a:lvl6pPr>
    <a:lvl7pPr marL="2743200" algn="l" defTabSz="914400" rtl="0" eaLnBrk="1" latinLnBrk="0" hangingPunct="1">
      <a:defRPr kern="1200">
        <a:solidFill>
          <a:schemeClr val="tx1"/>
        </a:solidFill>
        <a:latin typeface="Sassoon Infant Rg" panose="02000503030000020003" pitchFamily="50" charset="0"/>
        <a:ea typeface="+mn-ea"/>
        <a:cs typeface="+mn-cs"/>
      </a:defRPr>
    </a:lvl7pPr>
    <a:lvl8pPr marL="3200400" algn="l" defTabSz="914400" rtl="0" eaLnBrk="1" latinLnBrk="0" hangingPunct="1">
      <a:defRPr kern="1200">
        <a:solidFill>
          <a:schemeClr val="tx1"/>
        </a:solidFill>
        <a:latin typeface="Sassoon Infant Rg" panose="02000503030000020003" pitchFamily="50" charset="0"/>
        <a:ea typeface="+mn-ea"/>
        <a:cs typeface="+mn-cs"/>
      </a:defRPr>
    </a:lvl8pPr>
    <a:lvl9pPr marL="3657600" algn="l" defTabSz="914400" rtl="0" eaLnBrk="1" latinLnBrk="0" hangingPunct="1">
      <a:defRPr kern="1200">
        <a:solidFill>
          <a:schemeClr val="tx1"/>
        </a:solidFill>
        <a:latin typeface="Sassoon Infant Rg" panose="02000503030000020003" pitchFamily="50"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17">
          <p15:clr>
            <a:srgbClr val="A4A3A4"/>
          </p15:clr>
        </p15:guide>
        <p15:guide id="4" orient="horz" pos="3997">
          <p15:clr>
            <a:srgbClr val="A4A3A4"/>
          </p15:clr>
        </p15:guide>
        <p15:guide id="5" pos="5420" userDrawn="1">
          <p15:clr>
            <a:srgbClr val="A4A3A4"/>
          </p15:clr>
        </p15:guide>
        <p15:guide id="6" orient="horz" pos="323">
          <p15:clr>
            <a:srgbClr val="A4A3A4"/>
          </p15:clr>
        </p15:guide>
        <p15:guide id="7" pos="476" userDrawn="1">
          <p15:clr>
            <a:srgbClr val="A4A3A4"/>
          </p15:clr>
        </p15:guide>
        <p15:guide id="8" orient="horz" pos="459">
          <p15:clr>
            <a:srgbClr val="A4A3A4"/>
          </p15:clr>
        </p15:guide>
        <p15:guide id="9" orient="horz" pos="3838">
          <p15:clr>
            <a:srgbClr val="A4A3A4"/>
          </p15:clr>
        </p15:guide>
        <p15:guide id="10" pos="5284" userDrawn="1">
          <p15:clr>
            <a:srgbClr val="A4A3A4"/>
          </p15:clr>
        </p15:guide>
        <p15:guide id="11" pos="657" userDrawn="1">
          <p15:clr>
            <a:srgbClr val="A4A3A4"/>
          </p15:clr>
        </p15:guide>
        <p15:guide id="12" pos="5103"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9D7EA"/>
    <a:srgbClr val="1C1C1C"/>
    <a:srgbClr val="FEFBDA"/>
    <a:srgbClr val="FFFFE1"/>
    <a:srgbClr val="FDFDFD"/>
    <a:srgbClr val="AD8CC0"/>
    <a:srgbClr val="990167"/>
    <a:srgbClr val="2898A8"/>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showGuides="1">
      <p:cViewPr varScale="1">
        <p:scale>
          <a:sx n="72" d="100"/>
          <a:sy n="72" d="100"/>
        </p:scale>
        <p:origin x="1308" y="60"/>
      </p:cViewPr>
      <p:guideLst>
        <p:guide orient="horz" pos="2160"/>
        <p:guide pos="2880"/>
        <p:guide pos="317"/>
        <p:guide orient="horz" pos="3997"/>
        <p:guide pos="5420"/>
        <p:guide orient="horz" pos="323"/>
        <p:guide pos="476"/>
        <p:guide orient="horz" pos="459"/>
        <p:guide orient="horz" pos="3838"/>
        <p:guide pos="5284"/>
        <p:guide pos="657"/>
        <p:guide pos="5103"/>
      </p:guideLst>
    </p:cSldViewPr>
  </p:slideViewPr>
  <p:notesTextViewPr>
    <p:cViewPr>
      <p:scale>
        <a:sx n="1" d="1"/>
        <a:sy n="1" d="1"/>
      </p:scale>
      <p:origin x="0" y="0"/>
    </p:cViewPr>
  </p:notesTextViewPr>
  <p:notesViewPr>
    <p:cSldViewPr snapToGrid="0" showGuides="1">
      <p:cViewPr varScale="1">
        <p:scale>
          <a:sx n="82" d="100"/>
          <a:sy n="82" d="100"/>
        </p:scale>
        <p:origin x="2298"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1.fntdata"/><Relationship Id="rId39" Type="http://schemas.openxmlformats.org/officeDocument/2006/relationships/theme" Target="theme/theme1.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font" Target="fonts/font9.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handoutMaster" Target="handoutMasters/handoutMaster1.xml"/><Relationship Id="rId33" Type="http://schemas.openxmlformats.org/officeDocument/2006/relationships/font" Target="fonts/font8.fntdata"/><Relationship Id="rId38"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4.fntdata"/><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32" Type="http://schemas.openxmlformats.org/officeDocument/2006/relationships/font" Target="fonts/font7.fntdata"/><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3.fntdata"/><Relationship Id="rId36"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6.fntdata"/><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2.fntdata"/><Relationship Id="rId30" Type="http://schemas.openxmlformats.org/officeDocument/2006/relationships/font" Target="fonts/font5.fntdata"/><Relationship Id="rId35" Type="http://schemas.openxmlformats.org/officeDocument/2006/relationships/font" Target="fonts/font10.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smtClean="0">
                <a:latin typeface="+mn-lt"/>
              </a:defRPr>
            </a:lvl1pPr>
          </a:lstStyle>
          <a:p>
            <a:pPr>
              <a:defRPr/>
            </a:pPr>
            <a:fld id="{85D38129-C786-46BC-8114-7BD20CDA33EC}" type="datetimeFigureOut">
              <a:rPr lang="en-GB"/>
              <a:pPr>
                <a:defRPr/>
              </a:pPr>
              <a:t>19/01/2021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smtClean="0">
                <a:latin typeface="+mn-lt"/>
              </a:defRPr>
            </a:lvl1pPr>
          </a:lstStyle>
          <a:p>
            <a:pPr>
              <a:defRPr/>
            </a:pPr>
            <a:fld id="{F8AA5209-42F1-4709-9B4B-5D83A5BF9829}" type="slidenum">
              <a:rPr lang="en-GB"/>
              <a:pPr>
                <a:defRPr/>
              </a:pPr>
              <a:t>‹#›</a:t>
            </a:fld>
            <a:endParaRPr lang="en-GB"/>
          </a:p>
        </p:txBody>
      </p:sp>
    </p:spTree>
    <p:extLst>
      <p:ext uri="{BB962C8B-B14F-4D97-AF65-F5344CB8AC3E}">
        <p14:creationId xmlns:p14="http://schemas.microsoft.com/office/powerpoint/2010/main" val="131422867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9536D3E2-3B54-4052-88D9-74BC75A52112}" type="datetimeFigureOut">
              <a:rPr lang="en-GB" smtClean="0"/>
              <a:t>19/01/2021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0D84756-3146-47BE-8F32-1C981D2D828E}" type="slidenum">
              <a:rPr lang="en-GB" smtClean="0"/>
              <a:t>‹#›</a:t>
            </a:fld>
            <a:endParaRPr lang="en-GB"/>
          </a:p>
        </p:txBody>
      </p:sp>
    </p:spTree>
    <p:extLst>
      <p:ext uri="{BB962C8B-B14F-4D97-AF65-F5344CB8AC3E}">
        <p14:creationId xmlns:p14="http://schemas.microsoft.com/office/powerpoint/2010/main" val="41503925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29985478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30369744"/>
      </p:ext>
    </p:extLst>
  </p:cSld>
  <p:clrMapOvr>
    <a:masterClrMapping/>
  </p:clrMapOvr>
  <p:extLst>
    <p:ext uri="{DCECCB84-F9BA-43D5-87BE-67443E8EF086}">
      <p15:sldGuideLst xmlns:p15="http://schemas.microsoft.com/office/powerpoint/2012/main">
        <p15:guide id="1" pos="657" userDrawn="1">
          <p15:clr>
            <a:srgbClr val="FBAE40"/>
          </p15:clr>
        </p15:guide>
        <p15:guide id="2" pos="5103"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5363997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9857414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71270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633315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7090549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31614444"/>
      </p:ext>
    </p:extLst>
  </p:cSld>
  <p:clrMapOvr>
    <a:masterClrMapping/>
  </p:clrMapOvr>
  <p:extLst>
    <p:ext uri="{DCECCB84-F9BA-43D5-87BE-67443E8EF086}">
      <p15:sldGuideLst xmlns:p15="http://schemas.microsoft.com/office/powerpoint/2012/main">
        <p15:guide id="1" pos="657" userDrawn="1">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6361916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426061912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3863273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95362423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237078146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02706534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65245779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410314756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4986575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0285728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ctrTitle"/>
          </p:nvPr>
        </p:nvSpPr>
        <p:spPr>
          <a:xfrm>
            <a:off x="466725" y="1122363"/>
            <a:ext cx="8201025" cy="2387600"/>
          </a:xfrm>
        </p:spPr>
        <p:txBody>
          <a:bodyPr>
            <a:normAutofit/>
          </a:bodyPr>
          <a:lstStyle>
            <a:lvl1pPr algn="ctr">
              <a:defRPr sz="4000">
                <a:latin typeface="Sassoon Infant Md" panose="02000603050000020003" pitchFamily="50" charset="0"/>
              </a:defRPr>
            </a:lvl1pPr>
          </a:lstStyle>
          <a:p>
            <a:r>
              <a:rPr lang="en-US" dirty="0"/>
              <a:t>Click to edit Master title style</a:t>
            </a:r>
          </a:p>
        </p:txBody>
      </p:sp>
      <p:sp>
        <p:nvSpPr>
          <p:cNvPr id="3" name="Subtitle 2"/>
          <p:cNvSpPr>
            <a:spLocks noGrp="1"/>
          </p:cNvSpPr>
          <p:nvPr>
            <p:ph type="subTitle" idx="1"/>
          </p:nvPr>
        </p:nvSpPr>
        <p:spPr>
          <a:xfrm>
            <a:off x="466725" y="3602038"/>
            <a:ext cx="8201025" cy="1655762"/>
          </a:xfrm>
        </p:spPr>
        <p:txBody>
          <a:bodyPr/>
          <a:lstStyle>
            <a:lvl1pPr marL="0" indent="0" algn="ctr">
              <a:buNone/>
              <a:defRPr sz="2400">
                <a:latin typeface="Sassoon Infant Rg" panose="02000503030000020003" pitchFamily="50" charset="0"/>
                <a:ea typeface="Sassoon Infant Rg" panose="02000503030000020003" pitchFamily="50" charset="0"/>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Tree>
    <p:extLst>
      <p:ext uri="{BB962C8B-B14F-4D97-AF65-F5344CB8AC3E}">
        <p14:creationId xmlns:p14="http://schemas.microsoft.com/office/powerpoint/2010/main" val="3911981809"/>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4" name="Rounded Rectangle 3"/>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solidFill>
                  <a:srgbClr val="FFFFFF"/>
                </a:solidFill>
              </a:rPr>
              <a:t> </a:t>
            </a:r>
          </a:p>
        </p:txBody>
      </p:sp>
      <p:pic>
        <p:nvPicPr>
          <p:cNvPr id="5"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86775" y="6700838"/>
            <a:ext cx="585788" cy="8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57198" y="485773"/>
            <a:ext cx="8220075" cy="1595581"/>
          </a:xfrm>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57197" y="2153354"/>
            <a:ext cx="8220075" cy="4242683"/>
          </a:xfrm>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40446444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pic>
        <p:nvPicPr>
          <p:cNvPr id="4"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476249" y="549275"/>
            <a:ext cx="8181975" cy="1325563"/>
          </a:xfrm>
          <a:noFill/>
          <a:ln>
            <a:noFill/>
          </a:ln>
        </p:spPr>
        <p:txBody>
          <a:bodyPr>
            <a:normAutofit/>
          </a:bodyPr>
          <a:lstStyle>
            <a:lvl1pPr>
              <a:defRPr sz="4000" b="1">
                <a:latin typeface="Sassoon Infant Md" panose="02000603050000020003" pitchFamily="50" charset="0"/>
              </a:defRPr>
            </a:lvl1pPr>
          </a:lstStyle>
          <a:p>
            <a:r>
              <a:rPr lang="en-US" dirty="0"/>
              <a:t>Click to edit Master title style</a:t>
            </a:r>
          </a:p>
        </p:txBody>
      </p:sp>
      <p:sp>
        <p:nvSpPr>
          <p:cNvPr id="3" name="Content Placeholder 2"/>
          <p:cNvSpPr>
            <a:spLocks noGrp="1"/>
          </p:cNvSpPr>
          <p:nvPr>
            <p:ph idx="1"/>
          </p:nvPr>
        </p:nvSpPr>
        <p:spPr>
          <a:xfrm>
            <a:off x="481012" y="2014537"/>
            <a:ext cx="8181975" cy="4351338"/>
          </a:xfrm>
          <a:noFill/>
          <a:ln>
            <a:noFill/>
          </a:ln>
        </p:spPr>
        <p:txBody>
          <a:bodyPr/>
          <a:lstStyle>
            <a:lvl1pPr>
              <a:defRPr sz="1800">
                <a:latin typeface="Sassoon Infant Rg" panose="02000503030000020003" pitchFamily="50" charset="0"/>
                <a:ea typeface="Sassoon Infant Rg" panose="02000503030000020003" pitchFamily="50" charset="0"/>
              </a:defRPr>
            </a:lvl1pPr>
            <a:lvl2pPr>
              <a:defRPr sz="1600">
                <a:latin typeface="Sassoon Infant Rg" panose="02000503030000020003" pitchFamily="50" charset="0"/>
                <a:ea typeface="Sassoon Infant Rg" panose="02000503030000020003" pitchFamily="50" charset="0"/>
              </a:defRPr>
            </a:lvl2pPr>
            <a:lvl3pPr>
              <a:defRPr sz="1400">
                <a:latin typeface="Sassoon Infant Rg" panose="02000503030000020003" pitchFamily="50" charset="0"/>
                <a:ea typeface="Sassoon Infant Rg" panose="02000503030000020003" pitchFamily="50" charset="0"/>
              </a:defRPr>
            </a:lvl3pPr>
            <a:lvl4pPr>
              <a:defRPr sz="1400">
                <a:latin typeface="Sassoon Infant Rg" panose="02000503030000020003" pitchFamily="50" charset="0"/>
                <a:ea typeface="Sassoon Infant Rg" panose="02000503030000020003" pitchFamily="50" charset="0"/>
              </a:defRPr>
            </a:lvl4pPr>
            <a:lvl5pPr>
              <a:defRPr sz="1400">
                <a:latin typeface="Sassoon Infant Rg" panose="02000503030000020003" pitchFamily="50" charset="0"/>
                <a:ea typeface="Sassoon Infant Rg" panose="02000503030000020003" pitchFamily="50"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21747067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Planit Title Slide">
    <p:spTree>
      <p:nvGrpSpPr>
        <p:cNvPr id="1" name=""/>
        <p:cNvGrpSpPr/>
        <p:nvPr/>
      </p:nvGrpSpPr>
      <p:grpSpPr>
        <a:xfrm>
          <a:off x="0" y="0"/>
          <a:ext cx="0" cy="0"/>
          <a:chOff x="0" y="0"/>
          <a:chExt cx="0" cy="0"/>
        </a:xfrm>
      </p:grpSpPr>
      <p:sp>
        <p:nvSpPr>
          <p:cNvPr id="2" name="Title 1"/>
          <p:cNvSpPr>
            <a:spLocks noGrp="1"/>
          </p:cNvSpPr>
          <p:nvPr>
            <p:ph type="title"/>
          </p:nvPr>
        </p:nvSpPr>
        <p:spPr>
          <a:xfrm>
            <a:off x="539750" y="2359034"/>
            <a:ext cx="8064500" cy="655294"/>
          </a:xfrm>
          <a:noFill/>
          <a:ln>
            <a:noFill/>
          </a:ln>
        </p:spPr>
        <p:txBody>
          <a:bodyPr>
            <a:noAutofit/>
          </a:bodyPr>
          <a:lstStyle>
            <a:lvl1pPr algn="ctr">
              <a:defRPr sz="6600" b="1">
                <a:solidFill>
                  <a:schemeClr val="bg1"/>
                </a:solidFill>
                <a:latin typeface="BPreplay" panose="02000503000000020004" pitchFamily="50" charset="0"/>
              </a:defRPr>
            </a:lvl1pPr>
          </a:lstStyle>
          <a:p>
            <a:r>
              <a:rPr lang="en-US" dirty="0"/>
              <a:t>Click to edit Master title style</a:t>
            </a:r>
            <a:endParaRPr lang="en-GB" dirty="0"/>
          </a:p>
        </p:txBody>
      </p:sp>
      <p:sp>
        <p:nvSpPr>
          <p:cNvPr id="11" name="Text Placeholder 10"/>
          <p:cNvSpPr>
            <a:spLocks noGrp="1"/>
          </p:cNvSpPr>
          <p:nvPr>
            <p:ph type="body" sz="quarter" idx="10"/>
          </p:nvPr>
        </p:nvSpPr>
        <p:spPr>
          <a:xfrm>
            <a:off x="1654969" y="3199950"/>
            <a:ext cx="5834062" cy="543989"/>
          </a:xfrm>
          <a:noFill/>
          <a:ln>
            <a:noFill/>
          </a:ln>
        </p:spPr>
        <p:txBody>
          <a:bodyPr anchor="ctr" anchorCtr="1">
            <a:noAutofit/>
          </a:bodyPr>
          <a:lstStyle>
            <a:lvl1pPr marL="0" indent="0" algn="ctr">
              <a:buNone/>
              <a:defRPr sz="2800">
                <a:solidFill>
                  <a:schemeClr val="bg1"/>
                </a:solidFill>
                <a:latin typeface="BPreplay" panose="02000503000000020004" pitchFamily="50" charset="0"/>
              </a:defRPr>
            </a:lvl1pPr>
          </a:lstStyle>
          <a:p>
            <a:pPr lvl="0"/>
            <a:r>
              <a:rPr lang="en-US" dirty="0"/>
              <a:t>Click to edit Master text styles</a:t>
            </a:r>
          </a:p>
        </p:txBody>
      </p:sp>
    </p:spTree>
    <p:extLst>
      <p:ext uri="{BB962C8B-B14F-4D97-AF65-F5344CB8AC3E}">
        <p14:creationId xmlns:p14="http://schemas.microsoft.com/office/powerpoint/2010/main" val="2169173030"/>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Blank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318822016"/>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End Slide">
    <p:spTree>
      <p:nvGrpSpPr>
        <p:cNvPr id="1" name=""/>
        <p:cNvGrpSpPr/>
        <p:nvPr/>
      </p:nvGrpSpPr>
      <p:grpSpPr>
        <a:xfrm>
          <a:off x="0" y="0"/>
          <a:ext cx="0" cy="0"/>
          <a:chOff x="0" y="0"/>
          <a:chExt cx="0" cy="0"/>
        </a:xfrm>
      </p:grpSpPr>
      <p:pic>
        <p:nvPicPr>
          <p:cNvPr id="2" name="Picture 14"/>
          <p:cNvPicPr>
            <a:picLocks noChangeAspect="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8453438" y="6700838"/>
            <a:ext cx="584200" cy="841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2871647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slideLayout" Target="../slideLayouts/slideLayout9.xml"/><Relationship Id="rId7" Type="http://schemas.openxmlformats.org/officeDocument/2006/relationships/theme" Target="../theme/theme2.xml"/><Relationship Id="rId2" Type="http://schemas.openxmlformats.org/officeDocument/2006/relationships/slideLayout" Target="../slideLayouts/slideLayout8.xml"/><Relationship Id="rId1" Type="http://schemas.openxmlformats.org/officeDocument/2006/relationships/slideLayout" Target="../slideLayouts/slideLayout7.xml"/><Relationship Id="rId6" Type="http://schemas.openxmlformats.org/officeDocument/2006/relationships/slideLayout" Target="../slideLayouts/slideLayout12.xml"/><Relationship Id="rId5" Type="http://schemas.openxmlformats.org/officeDocument/2006/relationships/slideLayout" Target="../slideLayouts/slideLayout11.xml"/><Relationship Id="rId4" Type="http://schemas.openxmlformats.org/officeDocument/2006/relationships/slideLayout" Target="../slideLayouts/slideLayout10.xml"/></Relationships>
</file>

<file path=ppt/slideMasters/_rels/slideMaster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slideLayout" Target="../slideLayouts/slideLayout15.xml"/><Relationship Id="rId7" Type="http://schemas.openxmlformats.org/officeDocument/2006/relationships/theme" Target="../theme/theme3.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5" Type="http://schemas.openxmlformats.org/officeDocument/2006/relationships/slideLayout" Target="../slideLayouts/slideLayout17.xml"/><Relationship Id="rId4" Type="http://schemas.openxmlformats.org/officeDocument/2006/relationships/slideLayout" Target="../slideLayouts/slideLayout16.xml"/></Relationships>
</file>

<file path=ppt/slideMasters/_rels/slideMaster4.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slideLayout" Target="../slideLayouts/slideLayout21.xml"/><Relationship Id="rId7" Type="http://schemas.openxmlformats.org/officeDocument/2006/relationships/theme" Target="../theme/theme4.xml"/><Relationship Id="rId2" Type="http://schemas.openxmlformats.org/officeDocument/2006/relationships/slideLayout" Target="../slideLayouts/slideLayout20.xml"/><Relationship Id="rId1" Type="http://schemas.openxmlformats.org/officeDocument/2006/relationships/slideLayout" Target="../slideLayouts/slideLayout19.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8">
            <a:lum/>
          </a:blip>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1" r:id="rId4"/>
    <p:sldLayoutId id="2147483672" r:id="rId5"/>
    <p:sldLayoutId id="2147483676" r:id="rId6"/>
  </p:sldLayoutIdLst>
  <p:txStyles>
    <p:titleStyle>
      <a:lvl1pPr algn="l" rtl="0" fontAlgn="base">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fontAlgn="base">
        <a:lnSpc>
          <a:spcPct val="90000"/>
        </a:lnSpc>
        <a:spcBef>
          <a:spcPct val="0"/>
        </a:spcBef>
        <a:spcAft>
          <a:spcPct val="0"/>
        </a:spcAft>
        <a:defRPr sz="4000">
          <a:solidFill>
            <a:srgbClr val="1C1C1C"/>
          </a:solidFill>
          <a:latin typeface="Sassoon Infant Md" panose="02000603050000020003" pitchFamily="50" charset="0"/>
        </a:defRPr>
      </a:lvl2pPr>
      <a:lvl3pPr algn="l" rtl="0" fontAlgn="base">
        <a:lnSpc>
          <a:spcPct val="90000"/>
        </a:lnSpc>
        <a:spcBef>
          <a:spcPct val="0"/>
        </a:spcBef>
        <a:spcAft>
          <a:spcPct val="0"/>
        </a:spcAft>
        <a:defRPr sz="4000">
          <a:solidFill>
            <a:srgbClr val="1C1C1C"/>
          </a:solidFill>
          <a:latin typeface="Sassoon Infant Md" panose="02000603050000020003" pitchFamily="50" charset="0"/>
        </a:defRPr>
      </a:lvl3pPr>
      <a:lvl4pPr algn="l" rtl="0" fontAlgn="base">
        <a:lnSpc>
          <a:spcPct val="90000"/>
        </a:lnSpc>
        <a:spcBef>
          <a:spcPct val="0"/>
        </a:spcBef>
        <a:spcAft>
          <a:spcPct val="0"/>
        </a:spcAft>
        <a:defRPr sz="4000">
          <a:solidFill>
            <a:srgbClr val="1C1C1C"/>
          </a:solidFill>
          <a:latin typeface="Sassoon Infant Md" panose="02000603050000020003" pitchFamily="50" charset="0"/>
        </a:defRPr>
      </a:lvl4pPr>
      <a:lvl5pPr algn="l" rtl="0" fontAlgn="base">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fontAlgn="base">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fontAlgn="base">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3549827436"/>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523449110"/>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8"/>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extLst>
      <p:ext uri="{BB962C8B-B14F-4D97-AF65-F5344CB8AC3E}">
        <p14:creationId xmlns:p14="http://schemas.microsoft.com/office/powerpoint/2010/main" val="167375466"/>
      </p:ext>
    </p:extLst>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 id="2147483696" r:id="rId5"/>
    <p:sldLayoutId id="2147483697" r:id="rId6"/>
  </p:sldLayoutIdLst>
  <p:txStyles>
    <p:titleStyle>
      <a:lvl1pPr algn="l" rtl="0" eaLnBrk="0" fontAlgn="base" hangingPunct="0">
        <a:lnSpc>
          <a:spcPct val="90000"/>
        </a:lnSpc>
        <a:spcBef>
          <a:spcPct val="0"/>
        </a:spcBef>
        <a:spcAft>
          <a:spcPct val="0"/>
        </a:spcAft>
        <a:defRPr sz="4000" kern="1200">
          <a:solidFill>
            <a:srgbClr val="1C1C1C"/>
          </a:solidFill>
          <a:latin typeface="Sassoon Infant Md" panose="02000603050000020003" pitchFamily="50" charset="0"/>
          <a:ea typeface="+mj-ea"/>
          <a:cs typeface="+mj-cs"/>
        </a:defRPr>
      </a:lvl1pPr>
      <a:lvl2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2pPr>
      <a:lvl3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3pPr>
      <a:lvl4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4pPr>
      <a:lvl5pPr algn="l" rtl="0" eaLnBrk="0" fontAlgn="base" hangingPunct="0">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1.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1.png"/><Relationship Id="rId1" Type="http://schemas.openxmlformats.org/officeDocument/2006/relationships/slideLayout" Target="../slideLayouts/slideLayout14.xml"/><Relationship Id="rId6" Type="http://schemas.openxmlformats.org/officeDocument/2006/relationships/image" Target="../media/image11.png"/><Relationship Id="rId5" Type="http://schemas.openxmlformats.org/officeDocument/2006/relationships/image" Target="../media/image10.jpeg"/><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 Id="rId4" Type="http://schemas.openxmlformats.org/officeDocument/2006/relationships/image" Target="../media/image14.jpeg"/></Relationships>
</file>

<file path=ppt/slides/_rels/slide7.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8.jpeg"/></Relationships>
</file>

<file path=ppt/slides/_rels/slide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1.png"/><Relationship Id="rId1" Type="http://schemas.openxmlformats.org/officeDocument/2006/relationships/slideLayout" Target="../slideLayouts/slideLayout8.xml"/><Relationship Id="rId4" Type="http://schemas.openxmlformats.org/officeDocument/2006/relationships/image" Target="../media/image28.jpeg"/></Relationships>
</file>

<file path=ppt/slides/_rels/slide14.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1.png"/><Relationship Id="rId1" Type="http://schemas.openxmlformats.org/officeDocument/2006/relationships/slideLayout" Target="../slideLayouts/slideLayout20.xml"/></Relationships>
</file>

<file path=ppt/slides/_rels/slide15.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1.png"/><Relationship Id="rId1" Type="http://schemas.openxmlformats.org/officeDocument/2006/relationships/slideLayout" Target="../slideLayouts/slideLayout20.xml"/></Relationships>
</file>

<file path=ppt/slides/_rels/slide16.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29.jpeg"/></Relationships>
</file>

<file path=ppt/slides/_rels/slide17.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32.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171" name="TextBox 6"/>
          <p:cNvSpPr txBox="1">
            <a:spLocks noChangeArrowheads="1"/>
          </p:cNvSpPr>
          <p:nvPr/>
        </p:nvSpPr>
        <p:spPr bwMode="auto">
          <a:xfrm>
            <a:off x="2071688" y="6383338"/>
            <a:ext cx="4992687"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r>
              <a:rPr lang="en-GB" altLang="en-US">
                <a:solidFill>
                  <a:schemeClr val="bg1"/>
                </a:solidFill>
                <a:latin typeface="BPreplay" panose="02000503000000020004" pitchFamily="50" charset="0"/>
              </a:rPr>
              <a:t>Year One</a:t>
            </a:r>
          </a:p>
        </p:txBody>
      </p:sp>
      <p:sp>
        <p:nvSpPr>
          <p:cNvPr id="4" name="Rectangle 3"/>
          <p:cNvSpPr/>
          <p:nvPr/>
        </p:nvSpPr>
        <p:spPr>
          <a:xfrm>
            <a:off x="0" y="6251575"/>
            <a:ext cx="9144000" cy="61118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GB" dirty="0"/>
          </a:p>
        </p:txBody>
      </p:sp>
      <p:cxnSp>
        <p:nvCxnSpPr>
          <p:cNvPr id="6" name="Straight Connector 5"/>
          <p:cNvCxnSpPr/>
          <p:nvPr/>
        </p:nvCxnSpPr>
        <p:spPr>
          <a:xfrm>
            <a:off x="0" y="6251575"/>
            <a:ext cx="9261475" cy="0"/>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
        <p:nvSpPr>
          <p:cNvPr id="7174" name="TextBox 10"/>
          <p:cNvSpPr txBox="1">
            <a:spLocks noChangeArrowheads="1"/>
          </p:cNvSpPr>
          <p:nvPr/>
        </p:nvSpPr>
        <p:spPr bwMode="auto">
          <a:xfrm>
            <a:off x="2511425" y="6464300"/>
            <a:ext cx="4111625" cy="1857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r>
              <a:rPr lang="en-GB" altLang="en-US" sz="800" b="1" dirty="0">
                <a:solidFill>
                  <a:schemeClr val="bg1"/>
                </a:solidFill>
                <a:latin typeface="BPreplay" panose="02000503000000020004" pitchFamily="50" charset="0"/>
              </a:rPr>
              <a:t>Art and Design</a:t>
            </a:r>
            <a:r>
              <a:rPr lang="en-GB" altLang="en-US" sz="800" dirty="0">
                <a:solidFill>
                  <a:schemeClr val="bg1"/>
                </a:solidFill>
                <a:latin typeface="BPreplay" panose="02000503000000020004" pitchFamily="50" charset="0"/>
              </a:rPr>
              <a:t> | KS1 | Landscapes and Cityscapes | Monet’s Cityscapes | Lesson 2</a:t>
            </a:r>
          </a:p>
        </p:txBody>
      </p:sp>
      <p:sp>
        <p:nvSpPr>
          <p:cNvPr id="7175" name="Text Placeholder 16"/>
          <p:cNvSpPr>
            <a:spLocks noGrp="1"/>
          </p:cNvSpPr>
          <p:nvPr>
            <p:ph type="body" sz="quarter" idx="10"/>
          </p:nvPr>
        </p:nvSpPr>
        <p:spPr>
          <a:xfrm>
            <a:off x="1655763" y="3200400"/>
            <a:ext cx="5832475" cy="542925"/>
          </a:xfrm>
        </p:spPr>
        <p:txBody>
          <a:bodyPr/>
          <a:lstStyle/>
          <a:p>
            <a:r>
              <a:rPr lang="en-GB" altLang="en-US"/>
              <a:t>Landscapes and Cityscapes</a:t>
            </a:r>
          </a:p>
        </p:txBody>
      </p:sp>
      <p:sp>
        <p:nvSpPr>
          <p:cNvPr id="7176" name="Title 17"/>
          <p:cNvSpPr>
            <a:spLocks noGrp="1"/>
          </p:cNvSpPr>
          <p:nvPr>
            <p:ph type="title"/>
          </p:nvPr>
        </p:nvSpPr>
        <p:spPr>
          <a:xfrm>
            <a:off x="539750" y="2359025"/>
            <a:ext cx="8064500" cy="655638"/>
          </a:xfrm>
        </p:spPr>
        <p:txBody>
          <a:bodyPr/>
          <a:lstStyle/>
          <a:p>
            <a:r>
              <a:rPr lang="en-GB" altLang="en-US"/>
              <a:t>Art and Design</a:t>
            </a:r>
          </a:p>
        </p:txBody>
      </p:sp>
      <p:pic>
        <p:nvPicPr>
          <p:cNvPr id="7177" name="Picture 2"/>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765550" y="982663"/>
            <a:ext cx="1612900" cy="1071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196"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lnSpc>
                <a:spcPct val="90000"/>
              </a:lnSpc>
            </a:pPr>
            <a:r>
              <a:rPr lang="en-US" altLang="en-US" sz="3600" b="1">
                <a:latin typeface="Sassoon Infant Md" panose="02000603050000020003" pitchFamily="50" charset="0"/>
              </a:rPr>
              <a:t>Success Criteria</a:t>
            </a:r>
          </a:p>
        </p:txBody>
      </p:sp>
      <p:sp>
        <p:nvSpPr>
          <p:cNvPr id="8197"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lnSpc>
                <a:spcPct val="90000"/>
              </a:lnSpc>
            </a:pPr>
            <a:r>
              <a:rPr lang="en-US" altLang="en-US" sz="3600" b="1">
                <a:latin typeface="Sassoon Infant Md" panose="02000603050000020003" pitchFamily="50" charset="0"/>
              </a:rPr>
              <a:t>Aim</a:t>
            </a:r>
          </a:p>
        </p:txBody>
      </p:sp>
      <p:sp>
        <p:nvSpPr>
          <p:cNvPr id="8198" name="Content Placeholder 15"/>
          <p:cNvSpPr>
            <a:spLocks noGrp="1"/>
          </p:cNvSpPr>
          <p:nvPr>
            <p:ph idx="1"/>
          </p:nvPr>
        </p:nvSpPr>
        <p:spPr>
          <a:xfrm>
            <a:off x="628650" y="1127125"/>
            <a:ext cx="7886700" cy="1409700"/>
          </a:xfrm>
        </p:spPr>
        <p:txBody>
          <a:bodyPr/>
          <a:lstStyle/>
          <a:p>
            <a:r>
              <a:rPr lang="en-GB" dirty="0"/>
              <a:t>I can use pastels to create a cityscape.</a:t>
            </a:r>
          </a:p>
          <a:p>
            <a:r>
              <a:rPr lang="en-GB" dirty="0"/>
              <a:t>I can describe the work of the artist, Monet.</a:t>
            </a:r>
          </a:p>
        </p:txBody>
      </p:sp>
      <p:sp>
        <p:nvSpPr>
          <p:cNvPr id="8199"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lvl="0"/>
            <a:r>
              <a:rPr lang="en-GB" dirty="0"/>
              <a:t>I can use pastels to create a colourful sky.</a:t>
            </a:r>
          </a:p>
          <a:p>
            <a:pPr lvl="0"/>
            <a:r>
              <a:rPr lang="en-GB" dirty="0"/>
              <a:t>I can draw the outline of the building in my picture and leave the building the same colour as the paper.</a:t>
            </a:r>
          </a:p>
          <a:p>
            <a:pPr lvl="0"/>
            <a:r>
              <a:rPr lang="en-GB" dirty="0"/>
              <a:t>I can create a reflection of the building in the water.</a:t>
            </a:r>
          </a:p>
          <a:p>
            <a:pPr marL="0" indent="0">
              <a:buNone/>
            </a:pPr>
            <a:endParaRPr lang="en-GB" dirty="0"/>
          </a:p>
          <a:p>
            <a:pPr lvl="0"/>
            <a:r>
              <a:rPr lang="en-GB" dirty="0"/>
              <a:t>I can explain that Monet painted the same scene lots of times.</a:t>
            </a:r>
          </a:p>
          <a:p>
            <a:r>
              <a:rPr lang="en-GB" dirty="0"/>
              <a:t>I can explain that Monet used colours to capture changing light.</a:t>
            </a:r>
          </a:p>
          <a:p>
            <a:pPr eaLnBrk="1" hangingPunct="1"/>
            <a:endParaRPr lang="en-GB"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755650" y="2676525"/>
            <a:ext cx="4872038" cy="3416300"/>
          </a:xfrm>
          <a:prstGeom prst="rect">
            <a:avLst/>
          </a:prstGeom>
          <a:solidFill>
            <a:srgbClr val="D38E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9219" name="Title 5"/>
          <p:cNvSpPr>
            <a:spLocks noGrp="1"/>
          </p:cNvSpPr>
          <p:nvPr>
            <p:ph type="title"/>
          </p:nvPr>
        </p:nvSpPr>
        <p:spPr>
          <a:xfrm>
            <a:off x="457200" y="436563"/>
            <a:ext cx="8220075" cy="1038225"/>
          </a:xfrm>
        </p:spPr>
        <p:txBody>
          <a:bodyPr>
            <a:noAutofit/>
          </a:bodyPr>
          <a:lstStyle/>
          <a:p>
            <a:pPr eaLnBrk="1" hangingPunct="1"/>
            <a:r>
              <a:rPr lang="en-GB" altLang="en-US" dirty="0"/>
              <a:t>Claude Monet</a:t>
            </a:r>
          </a:p>
        </p:txBody>
      </p:sp>
      <p:sp>
        <p:nvSpPr>
          <p:cNvPr id="7" name="Content Placeholder 6"/>
          <p:cNvSpPr>
            <a:spLocks noGrp="1"/>
          </p:cNvSpPr>
          <p:nvPr>
            <p:ph idx="1"/>
          </p:nvPr>
        </p:nvSpPr>
        <p:spPr>
          <a:xfrm>
            <a:off x="755650" y="2676525"/>
            <a:ext cx="4872038" cy="3416300"/>
          </a:xfrm>
        </p:spPr>
        <p:txBody>
          <a:bodyPr rtlCol="0" anchor="ctr">
            <a:normAutofit lnSpcReduction="10000"/>
          </a:bodyPr>
          <a:lstStyle/>
          <a:p>
            <a:pPr marL="0" indent="0" eaLnBrk="1" fontAlgn="auto" hangingPunct="1">
              <a:lnSpc>
                <a:spcPct val="100000"/>
              </a:lnSpc>
              <a:spcAft>
                <a:spcPts val="0"/>
              </a:spcAft>
              <a:buFont typeface="Arial" panose="020B0604020202020204" pitchFamily="34" charset="0"/>
              <a:buNone/>
              <a:defRPr/>
            </a:pPr>
            <a:r>
              <a:rPr lang="en-GB" dirty="0">
                <a:cs typeface="+mn-cs"/>
              </a:rPr>
              <a:t>He was a founder of French Impressionist painting.</a:t>
            </a:r>
          </a:p>
          <a:p>
            <a:pPr marL="0" indent="0" eaLnBrk="1" fontAlgn="auto" hangingPunct="1">
              <a:lnSpc>
                <a:spcPct val="100000"/>
              </a:lnSpc>
              <a:spcAft>
                <a:spcPts val="0"/>
              </a:spcAft>
              <a:buFont typeface="Arial" panose="020B0604020202020204" pitchFamily="34" charset="0"/>
              <a:buNone/>
              <a:defRPr/>
            </a:pPr>
            <a:r>
              <a:rPr lang="en-GB" dirty="0">
                <a:cs typeface="+mn-cs"/>
              </a:rPr>
              <a:t>The term “Impressionism” comes from the title of his painting, </a:t>
            </a:r>
            <a:r>
              <a:rPr lang="en-GB" i="1" dirty="0">
                <a:cs typeface="+mn-cs"/>
              </a:rPr>
              <a:t>Impression, Sunrise.</a:t>
            </a:r>
          </a:p>
          <a:p>
            <a:pPr marL="0" indent="0" eaLnBrk="1" fontAlgn="auto" hangingPunct="1">
              <a:lnSpc>
                <a:spcPct val="100000"/>
              </a:lnSpc>
              <a:spcAft>
                <a:spcPts val="0"/>
              </a:spcAft>
              <a:buFont typeface="Arial" panose="020B0604020202020204" pitchFamily="34" charset="0"/>
              <a:buNone/>
              <a:defRPr/>
            </a:pPr>
            <a:r>
              <a:rPr lang="en-GB" dirty="0">
                <a:cs typeface="+mn-cs"/>
              </a:rPr>
              <a:t>He enjoyed painting in the outdoors, and painted landscapes at different times of day and in all kinds of weather.</a:t>
            </a:r>
          </a:p>
          <a:p>
            <a:pPr marL="0" indent="0" eaLnBrk="1" fontAlgn="auto" hangingPunct="1">
              <a:lnSpc>
                <a:spcPct val="100000"/>
              </a:lnSpc>
              <a:spcAft>
                <a:spcPts val="0"/>
              </a:spcAft>
              <a:buFont typeface="Arial" panose="020B0604020202020204" pitchFamily="34" charset="0"/>
              <a:buNone/>
              <a:defRPr/>
            </a:pPr>
            <a:r>
              <a:rPr lang="en-GB" dirty="0">
                <a:cs typeface="+mn-cs"/>
              </a:rPr>
              <a:t>He often painted the same scene more than once, to capture the changing light and different seasons.</a:t>
            </a:r>
          </a:p>
        </p:txBody>
      </p:sp>
      <p:pic>
        <p:nvPicPr>
          <p:cNvPr id="9221" name="Picture 3" descr="https://farm3.staticflickr.com/2707/4102643495_7c33a341f2_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00725" y="2676525"/>
            <a:ext cx="2587625" cy="3417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2" name="TextBox 1"/>
          <p:cNvSpPr txBox="1">
            <a:spLocks noChangeArrowheads="1"/>
          </p:cNvSpPr>
          <p:nvPr/>
        </p:nvSpPr>
        <p:spPr bwMode="auto">
          <a:xfrm>
            <a:off x="2435225" y="6146800"/>
            <a:ext cx="42640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dirty="0">
                <a:solidFill>
                  <a:schemeClr val="tx1"/>
                </a:solidFill>
                <a:latin typeface="BPreplay" panose="02000503000000020004" pitchFamily="50" charset="0"/>
              </a:rPr>
              <a:t>Attribution</a:t>
            </a:r>
            <a:r>
              <a:rPr lang="en-GB" altLang="en-US" sz="500" dirty="0">
                <a:latin typeface="BPreplay" panose="02000503000000020004" pitchFamily="50" charset="0"/>
              </a:rPr>
              <a:t> - Photo courtesy of </a:t>
            </a:r>
            <a:r>
              <a:rPr lang="en-GB" altLang="en-US" sz="500" dirty="0" err="1">
                <a:latin typeface="BPreplay" panose="02000503000000020004" pitchFamily="50" charset="0"/>
              </a:rPr>
              <a:t>Joaquín</a:t>
            </a:r>
            <a:r>
              <a:rPr lang="en-GB" altLang="en-US" sz="500" dirty="0">
                <a:latin typeface="BPreplay" panose="02000503000000020004" pitchFamily="50" charset="0"/>
              </a:rPr>
              <a:t> </a:t>
            </a:r>
            <a:r>
              <a:rPr lang="en-GB" altLang="en-US" sz="500" dirty="0" err="1">
                <a:latin typeface="BPreplay" panose="02000503000000020004" pitchFamily="50" charset="0"/>
              </a:rPr>
              <a:t>Martínez</a:t>
            </a:r>
            <a:r>
              <a:rPr lang="en-GB" altLang="en-US" sz="500" dirty="0">
                <a:latin typeface="BPreplay" panose="02000503000000020004" pitchFamily="50" charset="0"/>
              </a:rPr>
              <a:t> (@flickr.com) - granted under creative commons licence - attribution</a:t>
            </a:r>
          </a:p>
        </p:txBody>
      </p:sp>
      <p:sp>
        <p:nvSpPr>
          <p:cNvPr id="9" name="Rectangle 8"/>
          <p:cNvSpPr/>
          <p:nvPr/>
        </p:nvSpPr>
        <p:spPr>
          <a:xfrm>
            <a:off x="755650" y="1474788"/>
            <a:ext cx="7632700" cy="1038225"/>
          </a:xfrm>
          <a:prstGeom prst="rect">
            <a:avLst/>
          </a:prstGeom>
          <a:solidFill>
            <a:srgbClr val="70AC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0" name="Content Placeholder 6"/>
          <p:cNvSpPr txBox="1">
            <a:spLocks/>
          </p:cNvSpPr>
          <p:nvPr/>
        </p:nvSpPr>
        <p:spPr bwMode="auto">
          <a:xfrm>
            <a:off x="755650" y="1474788"/>
            <a:ext cx="7632700" cy="103822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orm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eaLnBrk="1" fontAlgn="auto" hangingPunct="1">
              <a:lnSpc>
                <a:spcPct val="100000"/>
              </a:lnSpc>
              <a:spcAft>
                <a:spcPts val="0"/>
              </a:spcAft>
              <a:buFont typeface="Arial" panose="020B0604020202020204" pitchFamily="34" charset="0"/>
              <a:buNone/>
              <a:defRPr/>
            </a:pPr>
            <a:r>
              <a:rPr lang="en-GB" dirty="0">
                <a:cs typeface="+mn-cs"/>
              </a:rPr>
              <a:t>Oscar-Claude Monet was a French painter, born in 1840.</a:t>
            </a:r>
          </a:p>
        </p:txBody>
      </p:sp>
    </p:spTree>
    <p:extLst>
      <p:ext uri="{BB962C8B-B14F-4D97-AF65-F5344CB8AC3E}">
        <p14:creationId xmlns:p14="http://schemas.microsoft.com/office/powerpoint/2010/main" val="2846410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p:nvSpPr>
        <p:spPr>
          <a:xfrm>
            <a:off x="4474952" y="1677651"/>
            <a:ext cx="3443937" cy="1831250"/>
          </a:xfrm>
          <a:prstGeom prst="rect">
            <a:avLst/>
          </a:prstGeom>
          <a:solidFill>
            <a:schemeClr val="accent1">
              <a:lumMod val="60000"/>
              <a:lumOff val="40000"/>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sp>
        <p:nvSpPr>
          <p:cNvPr id="26626" name="Title 5"/>
          <p:cNvSpPr>
            <a:spLocks/>
          </p:cNvSpPr>
          <p:nvPr/>
        </p:nvSpPr>
        <p:spPr bwMode="auto">
          <a:xfrm>
            <a:off x="457200" y="658924"/>
            <a:ext cx="8220075" cy="9382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latin typeface="Sassoon Infant Md" panose="02000603050000020003" pitchFamily="50" charset="0"/>
              </a:rPr>
              <a:t>Colour and Light</a:t>
            </a:r>
          </a:p>
          <a:p>
            <a:pPr algn="ctr" eaLnBrk="1" hangingPunct="1">
              <a:spcBef>
                <a:spcPct val="0"/>
              </a:spcBef>
              <a:buFontTx/>
              <a:buNone/>
            </a:pPr>
            <a:r>
              <a:rPr lang="en-GB" altLang="en-US" sz="2400" dirty="0">
                <a:latin typeface="Sassoon Infant Md" panose="02000603050000020003" pitchFamily="50" charset="0"/>
              </a:rPr>
              <a:t>Haystacks</a:t>
            </a:r>
            <a:endParaRPr lang="en-GB" altLang="en-US" sz="2400" b="1" dirty="0">
              <a:latin typeface="Sassoon Infant Md" panose="02000603050000020003" pitchFamily="50" charset="0"/>
            </a:endParaRPr>
          </a:p>
        </p:txBody>
      </p:sp>
      <p:sp>
        <p:nvSpPr>
          <p:cNvPr id="26627" name="TextBox 6"/>
          <p:cNvSpPr txBox="1">
            <a:spLocks noChangeArrowheads="1"/>
          </p:cNvSpPr>
          <p:nvPr/>
        </p:nvSpPr>
        <p:spPr bwMode="auto">
          <a:xfrm>
            <a:off x="4623546" y="1741395"/>
            <a:ext cx="3164903"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lnSpc>
                <a:spcPct val="100000"/>
              </a:lnSpc>
              <a:spcBef>
                <a:spcPct val="0"/>
              </a:spcBef>
              <a:buFontTx/>
              <a:buNone/>
            </a:pPr>
            <a:r>
              <a:rPr lang="en-GB" altLang="en-US" dirty="0"/>
              <a:t>Last lesson we looked at 3 similar paintings that Monet had painted of haystacks.</a:t>
            </a:r>
          </a:p>
          <a:p>
            <a:pPr eaLnBrk="1" hangingPunct="1">
              <a:lnSpc>
                <a:spcPct val="100000"/>
              </a:lnSpc>
              <a:spcBef>
                <a:spcPct val="0"/>
              </a:spcBef>
              <a:buFontTx/>
              <a:buNone/>
            </a:pPr>
            <a:endParaRPr lang="en-GB" altLang="en-US" dirty="0"/>
          </a:p>
          <a:p>
            <a:pPr eaLnBrk="1" hangingPunct="1">
              <a:lnSpc>
                <a:spcPct val="100000"/>
              </a:lnSpc>
              <a:spcBef>
                <a:spcPct val="0"/>
              </a:spcBef>
              <a:buFontTx/>
              <a:buNone/>
            </a:pPr>
            <a:r>
              <a:rPr lang="en-GB" altLang="en-US" dirty="0"/>
              <a:t>The colours were slightly different in each one.</a:t>
            </a:r>
          </a:p>
        </p:txBody>
      </p:sp>
      <p:pic>
        <p:nvPicPr>
          <p:cNvPr id="26628" name="Picture 9" descr="https://farm4.staticflickr.com/3810/12882689093_59191cb9b1_b.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0816" y="1673321"/>
            <a:ext cx="3206164" cy="22475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9" name="Picture 10" descr="https://farm8.staticflickr.com/7488/16289448335_727fcbc139_b.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20815" y="4045897"/>
            <a:ext cx="3206165" cy="20469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11" descr="https://farm8.staticflickr.com/7303/12882582045_ccc113625e_b.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466081" y="3621885"/>
            <a:ext cx="3452808" cy="2470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3" name="TextBox 14"/>
          <p:cNvSpPr txBox="1">
            <a:spLocks noChangeArrowheads="1"/>
          </p:cNvSpPr>
          <p:nvPr/>
        </p:nvSpPr>
        <p:spPr bwMode="auto">
          <a:xfrm>
            <a:off x="2456955" y="6136349"/>
            <a:ext cx="4230936"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dirty="0">
                <a:solidFill>
                  <a:schemeClr val="tx1"/>
                </a:solidFill>
                <a:latin typeface="BPreplay" panose="02000503000000020004" pitchFamily="50" charset="0"/>
              </a:rPr>
              <a:t>Attribution</a:t>
            </a:r>
            <a:r>
              <a:rPr lang="en-GB" altLang="en-US" sz="500" dirty="0">
                <a:latin typeface="BPreplay" panose="02000503000000020004" pitchFamily="50" charset="0"/>
              </a:rPr>
              <a:t> - Photo courtesy of CarlosR38 and Sharon </a:t>
            </a:r>
            <a:r>
              <a:rPr lang="en-GB" altLang="en-US" sz="500" dirty="0" err="1">
                <a:latin typeface="BPreplay" panose="02000503000000020004" pitchFamily="50" charset="0"/>
              </a:rPr>
              <a:t>Mollerus</a:t>
            </a:r>
            <a:r>
              <a:rPr lang="en-GB" altLang="en-US" sz="500" dirty="0">
                <a:latin typeface="BPreplay" panose="02000503000000020004" pitchFamily="50" charset="0"/>
              </a:rPr>
              <a:t>  (@flickr.com) - granted under creative commons licence - attribution</a:t>
            </a:r>
          </a:p>
        </p:txBody>
      </p:sp>
      <p:pic>
        <p:nvPicPr>
          <p:cNvPr id="26634" name="Talking Partners"/>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0067407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50887" y="1706722"/>
            <a:ext cx="5507870" cy="4386102"/>
          </a:xfrm>
          <a:prstGeom prst="rect">
            <a:avLst/>
          </a:prstGeom>
          <a:solidFill>
            <a:srgbClr val="70AC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8" name="Title 5"/>
          <p:cNvSpPr>
            <a:spLocks/>
          </p:cNvSpPr>
          <p:nvPr/>
        </p:nvSpPr>
        <p:spPr bwMode="auto">
          <a:xfrm>
            <a:off x="457200" y="658924"/>
            <a:ext cx="8220075" cy="9382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latin typeface="Sassoon Infant Md" panose="02000603050000020003" pitchFamily="50" charset="0"/>
              </a:rPr>
              <a:t>Colour and Light</a:t>
            </a:r>
          </a:p>
          <a:p>
            <a:pPr algn="ctr" eaLnBrk="1" hangingPunct="1">
              <a:spcBef>
                <a:spcPct val="0"/>
              </a:spcBef>
              <a:buFontTx/>
              <a:buNone/>
            </a:pPr>
            <a:r>
              <a:rPr lang="en-GB" altLang="en-US" sz="2400" dirty="0">
                <a:latin typeface="Sassoon Infant Md" panose="02000603050000020003" pitchFamily="50" charset="0"/>
              </a:rPr>
              <a:t>Capturing Light</a:t>
            </a:r>
            <a:endParaRPr lang="en-GB" altLang="en-US" sz="2400" b="1" dirty="0">
              <a:latin typeface="Sassoon Infant Md" panose="02000603050000020003" pitchFamily="50" charset="0"/>
            </a:endParaRPr>
          </a:p>
        </p:txBody>
      </p:sp>
      <p:sp>
        <p:nvSpPr>
          <p:cNvPr id="26627" name="TextBox 6"/>
          <p:cNvSpPr txBox="1">
            <a:spLocks noChangeArrowheads="1"/>
          </p:cNvSpPr>
          <p:nvPr/>
        </p:nvSpPr>
        <p:spPr bwMode="auto">
          <a:xfrm>
            <a:off x="949912" y="2086506"/>
            <a:ext cx="5113538" cy="3693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r>
              <a:rPr lang="en-GB" dirty="0"/>
              <a:t>Monet was passionate about painting outdoors.</a:t>
            </a:r>
          </a:p>
          <a:p>
            <a:endParaRPr lang="en-GB" dirty="0"/>
          </a:p>
          <a:p>
            <a:r>
              <a:rPr lang="en-GB" dirty="0"/>
              <a:t>Monet often painted the same scene many, many times.</a:t>
            </a:r>
          </a:p>
          <a:p>
            <a:endParaRPr lang="en-GB" dirty="0"/>
          </a:p>
          <a:p>
            <a:r>
              <a:rPr lang="en-GB" dirty="0"/>
              <a:t>He was interested in capturing the changing light at different times of day.</a:t>
            </a:r>
          </a:p>
          <a:p>
            <a:endParaRPr lang="en-GB" dirty="0"/>
          </a:p>
          <a:p>
            <a:r>
              <a:rPr lang="en-GB" dirty="0"/>
              <a:t>He also painted the same scene in different seasons.</a:t>
            </a:r>
          </a:p>
          <a:p>
            <a:endParaRPr lang="en-GB" dirty="0"/>
          </a:p>
          <a:p>
            <a:r>
              <a:rPr lang="en-GB" dirty="0"/>
              <a:t>He was interested in the way that the colours differed with the time of day, the weather, and the time of year.</a:t>
            </a:r>
          </a:p>
        </p:txBody>
      </p:sp>
      <p:pic>
        <p:nvPicPr>
          <p:cNvPr id="26629" name="Picture 9" descr="https://farm4.staticflickr.com/3810/12882689093_59191cb9b1_b.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428691" y="1691392"/>
            <a:ext cx="1959659" cy="13737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0" name="Picture 10" descr="https://farm8.staticflickr.com/7488/16289448335_727fcbc139_b.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428690" y="4837587"/>
            <a:ext cx="1959659" cy="12511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31" name="Picture 11" descr="https://farm8.staticflickr.com/7303/12882582045_ccc113625e_b.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6428691" y="3249724"/>
            <a:ext cx="1959659" cy="14023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6633" name="TextBox 13"/>
          <p:cNvSpPr txBox="1">
            <a:spLocks noChangeArrowheads="1"/>
          </p:cNvSpPr>
          <p:nvPr/>
        </p:nvSpPr>
        <p:spPr bwMode="auto">
          <a:xfrm>
            <a:off x="1344439" y="6139602"/>
            <a:ext cx="6064080"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r>
              <a:rPr lang="en-GB" altLang="en-US" sz="500" dirty="0">
                <a:latin typeface="BPreplay" panose="02000503000000020004" pitchFamily="50" charset="0"/>
              </a:rPr>
              <a:t>Attribution</a:t>
            </a:r>
            <a:r>
              <a:rPr lang="en-GB" altLang="en-US" sz="500" dirty="0">
                <a:solidFill>
                  <a:srgbClr val="1C1C1C"/>
                </a:solidFill>
                <a:latin typeface="BPreplay" panose="02000503000000020004" pitchFamily="50" charset="0"/>
              </a:rPr>
              <a:t> - Photo courtesy of CarlosR38 and Sharon </a:t>
            </a:r>
            <a:r>
              <a:rPr lang="en-GB" altLang="en-US" sz="500" dirty="0" err="1">
                <a:solidFill>
                  <a:srgbClr val="1C1C1C"/>
                </a:solidFill>
                <a:latin typeface="BPreplay" panose="02000503000000020004" pitchFamily="50" charset="0"/>
              </a:rPr>
              <a:t>Mollerus</a:t>
            </a:r>
            <a:r>
              <a:rPr lang="en-GB" altLang="en-US" sz="500" dirty="0">
                <a:solidFill>
                  <a:srgbClr val="1C1C1C"/>
                </a:solidFill>
                <a:latin typeface="BPreplay" panose="02000503000000020004" pitchFamily="50" charset="0"/>
              </a:rPr>
              <a:t> (@flickr.com) - granted under creative commons licence - attribution</a:t>
            </a:r>
          </a:p>
        </p:txBody>
      </p:sp>
    </p:spTree>
    <p:extLst>
      <p:ext uri="{BB962C8B-B14F-4D97-AF65-F5344CB8AC3E}">
        <p14:creationId xmlns:p14="http://schemas.microsoft.com/office/powerpoint/2010/main" val="7130853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762032" y="3622958"/>
            <a:ext cx="7632700" cy="2464455"/>
          </a:xfrm>
          <a:prstGeom prst="rect">
            <a:avLst/>
          </a:prstGeom>
          <a:solidFill>
            <a:srgbClr val="B9D7E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sp>
        <p:nvSpPr>
          <p:cNvPr id="11" name="Rectangle 10"/>
          <p:cNvSpPr/>
          <p:nvPr/>
        </p:nvSpPr>
        <p:spPr>
          <a:xfrm>
            <a:off x="755651" y="1683463"/>
            <a:ext cx="7632700" cy="1825438"/>
          </a:xfrm>
          <a:prstGeom prst="rect">
            <a:avLst/>
          </a:prstGeom>
          <a:solidFill>
            <a:schemeClr val="accent1">
              <a:lumMod val="60000"/>
              <a:lumOff val="40000"/>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sp>
        <p:nvSpPr>
          <p:cNvPr id="26627" name="TextBox 6"/>
          <p:cNvSpPr txBox="1">
            <a:spLocks noChangeArrowheads="1"/>
          </p:cNvSpPr>
          <p:nvPr/>
        </p:nvSpPr>
        <p:spPr bwMode="auto">
          <a:xfrm>
            <a:off x="971552" y="1719019"/>
            <a:ext cx="7213660" cy="1754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r>
              <a:rPr lang="en-GB" dirty="0"/>
              <a:t>These two paintings are similar because they both show the same place at sunset. You can see Monet’s brushstrokes in both.</a:t>
            </a:r>
          </a:p>
          <a:p>
            <a:endParaRPr lang="en-GB" dirty="0"/>
          </a:p>
          <a:p>
            <a:r>
              <a:rPr lang="en-GB" dirty="0"/>
              <a:t>There are lots of differences between them. The colours of the sky are very different. There are boats in one picture, but not the other. Perhaps these paintings were painted in different weather, or in different seasons.</a:t>
            </a:r>
          </a:p>
        </p:txBody>
      </p:sp>
      <p:sp>
        <p:nvSpPr>
          <p:cNvPr id="26633" name="TextBox 13"/>
          <p:cNvSpPr txBox="1">
            <a:spLocks noChangeArrowheads="1"/>
          </p:cNvSpPr>
          <p:nvPr/>
        </p:nvSpPr>
        <p:spPr bwMode="auto">
          <a:xfrm>
            <a:off x="1471540" y="6137215"/>
            <a:ext cx="6064080"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r>
              <a:rPr lang="en-GB" altLang="en-US" sz="500" dirty="0">
                <a:latin typeface="BPreplay" panose="02000503000000020004" pitchFamily="50" charset="0"/>
              </a:rPr>
              <a:t>Attribution</a:t>
            </a:r>
            <a:r>
              <a:rPr lang="en-GB" altLang="en-US" sz="500" dirty="0">
                <a:solidFill>
                  <a:srgbClr val="1C1C1C"/>
                </a:solidFill>
                <a:latin typeface="BPreplay" panose="02000503000000020004" pitchFamily="50" charset="0"/>
              </a:rPr>
              <a:t> - Photo courtesy of CarlosR38 (@flickr.com) - granted under creative commons licence - attribution</a:t>
            </a:r>
          </a:p>
        </p:txBody>
      </p:sp>
      <p:pic>
        <p:nvPicPr>
          <p:cNvPr id="8" name="Picture 7" descr="https://farm8.staticflickr.com/7392/12844303765_7f438be25b_b.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58793" y="3692949"/>
            <a:ext cx="2821713" cy="2344966"/>
          </a:xfrm>
          <a:prstGeom prst="rect">
            <a:avLst/>
          </a:prstGeom>
          <a:noFill/>
          <a:ln>
            <a:noFill/>
          </a:ln>
        </p:spPr>
      </p:pic>
      <p:pic>
        <p:nvPicPr>
          <p:cNvPr id="9" name="Picture 8" descr="https://farm8.staticflickr.com/7357/12844374243_9fe205f864_b.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65020" y="3692948"/>
            <a:ext cx="2743966" cy="2350075"/>
          </a:xfrm>
          <a:prstGeom prst="rect">
            <a:avLst/>
          </a:prstGeom>
          <a:noFill/>
          <a:ln>
            <a:noFill/>
          </a:ln>
        </p:spPr>
      </p:pic>
      <p:sp>
        <p:nvSpPr>
          <p:cNvPr id="3" name="TextBox 2"/>
          <p:cNvSpPr txBox="1"/>
          <p:nvPr/>
        </p:nvSpPr>
        <p:spPr>
          <a:xfrm>
            <a:off x="1558793" y="3693771"/>
            <a:ext cx="3198431" cy="584775"/>
          </a:xfrm>
          <a:prstGeom prst="rect">
            <a:avLst/>
          </a:prstGeom>
          <a:noFill/>
        </p:spPr>
        <p:txBody>
          <a:bodyPr wrap="square" rtlCol="0">
            <a:spAutoFit/>
          </a:bodyPr>
          <a:lstStyle/>
          <a:p>
            <a:r>
              <a:rPr lang="fr-FR" sz="1400" dirty="0">
                <a:solidFill>
                  <a:schemeClr val="bg1"/>
                </a:solidFill>
                <a:latin typeface="+mn-lt"/>
              </a:rPr>
              <a:t>Étretat, Sunset, 1883</a:t>
            </a:r>
          </a:p>
          <a:p>
            <a:endParaRPr lang="en-GB" dirty="0"/>
          </a:p>
        </p:txBody>
      </p:sp>
      <p:sp>
        <p:nvSpPr>
          <p:cNvPr id="12" name="TextBox 11"/>
          <p:cNvSpPr txBox="1"/>
          <p:nvPr/>
        </p:nvSpPr>
        <p:spPr>
          <a:xfrm>
            <a:off x="4765020" y="3693771"/>
            <a:ext cx="3198431" cy="584775"/>
          </a:xfrm>
          <a:prstGeom prst="rect">
            <a:avLst/>
          </a:prstGeom>
          <a:noFill/>
        </p:spPr>
        <p:txBody>
          <a:bodyPr wrap="square" rtlCol="0">
            <a:spAutoFit/>
          </a:bodyPr>
          <a:lstStyle/>
          <a:p>
            <a:r>
              <a:rPr lang="en-GB" sz="1400" dirty="0" err="1">
                <a:solidFill>
                  <a:schemeClr val="bg1"/>
                </a:solidFill>
                <a:latin typeface="+mn-lt"/>
              </a:rPr>
              <a:t>Étretat</a:t>
            </a:r>
            <a:r>
              <a:rPr lang="en-GB" sz="1400" dirty="0">
                <a:solidFill>
                  <a:schemeClr val="bg1"/>
                </a:solidFill>
                <a:latin typeface="+mn-lt"/>
              </a:rPr>
              <a:t>, Cliff of </a:t>
            </a:r>
            <a:r>
              <a:rPr lang="en-GB" sz="1400" dirty="0" err="1">
                <a:solidFill>
                  <a:schemeClr val="bg1"/>
                </a:solidFill>
                <a:latin typeface="+mn-lt"/>
              </a:rPr>
              <a:t>Aval</a:t>
            </a:r>
            <a:r>
              <a:rPr lang="en-GB" sz="1400" dirty="0">
                <a:solidFill>
                  <a:schemeClr val="bg1"/>
                </a:solidFill>
                <a:latin typeface="+mn-lt"/>
              </a:rPr>
              <a:t>, Sunset, 1885</a:t>
            </a:r>
          </a:p>
          <a:p>
            <a:endParaRPr lang="en-GB" dirty="0"/>
          </a:p>
        </p:txBody>
      </p:sp>
      <p:sp>
        <p:nvSpPr>
          <p:cNvPr id="10" name="Title 5"/>
          <p:cNvSpPr>
            <a:spLocks/>
          </p:cNvSpPr>
          <p:nvPr/>
        </p:nvSpPr>
        <p:spPr bwMode="auto">
          <a:xfrm>
            <a:off x="457200" y="658924"/>
            <a:ext cx="8220075" cy="9382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latin typeface="Sassoon Infant Md" panose="02000603050000020003" pitchFamily="50" charset="0"/>
              </a:rPr>
              <a:t>Colour and Light</a:t>
            </a:r>
          </a:p>
          <a:p>
            <a:pPr algn="ctr" eaLnBrk="1" hangingPunct="1">
              <a:spcBef>
                <a:spcPct val="0"/>
              </a:spcBef>
              <a:buFontTx/>
              <a:buNone/>
            </a:pPr>
            <a:r>
              <a:rPr lang="en-GB" altLang="en-US" sz="2400" dirty="0" err="1">
                <a:latin typeface="Sassoon Infant Md" panose="02000603050000020003" pitchFamily="50" charset="0"/>
              </a:rPr>
              <a:t>Étretat</a:t>
            </a:r>
            <a:r>
              <a:rPr lang="en-GB" altLang="en-US" sz="2400" dirty="0">
                <a:latin typeface="Sassoon Infant Md" panose="02000603050000020003" pitchFamily="50" charset="0"/>
              </a:rPr>
              <a:t> Sunsets</a:t>
            </a:r>
          </a:p>
        </p:txBody>
      </p:sp>
    </p:spTree>
    <p:extLst>
      <p:ext uri="{BB962C8B-B14F-4D97-AF65-F5344CB8AC3E}">
        <p14:creationId xmlns:p14="http://schemas.microsoft.com/office/powerpoint/2010/main" val="26740966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4" name="Talking Partners"/>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Box 1"/>
          <p:cNvSpPr txBox="1">
            <a:spLocks noChangeArrowheads="1"/>
          </p:cNvSpPr>
          <p:nvPr/>
        </p:nvSpPr>
        <p:spPr bwMode="auto">
          <a:xfrm>
            <a:off x="1609792" y="6141882"/>
            <a:ext cx="5891844"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r>
              <a:rPr lang="en-GB" altLang="en-US" sz="500" dirty="0">
                <a:latin typeface="BPreplay" panose="02000503000000020004" pitchFamily="50" charset="0"/>
              </a:rPr>
              <a:t>Attribution</a:t>
            </a:r>
            <a:r>
              <a:rPr lang="en-GB" altLang="en-US" sz="500" dirty="0">
                <a:solidFill>
                  <a:srgbClr val="1C1C1C"/>
                </a:solidFill>
                <a:latin typeface="BPreplay" panose="02000503000000020004" pitchFamily="50" charset="0"/>
              </a:rPr>
              <a:t> - Photo courtesy of </a:t>
            </a:r>
            <a:r>
              <a:rPr lang="en-GB" altLang="en-US" sz="500" dirty="0" err="1">
                <a:solidFill>
                  <a:srgbClr val="1C1C1C"/>
                </a:solidFill>
                <a:latin typeface="BPreplay" panose="02000503000000020004" pitchFamily="50" charset="0"/>
              </a:rPr>
              <a:t>Eusebius@Commons</a:t>
            </a:r>
            <a:r>
              <a:rPr lang="en-GB" altLang="en-US" sz="500" dirty="0">
                <a:solidFill>
                  <a:srgbClr val="1C1C1C"/>
                </a:solidFill>
                <a:latin typeface="BPreplay" panose="02000503000000020004" pitchFamily="50" charset="0"/>
              </a:rPr>
              <a:t> and </a:t>
            </a:r>
            <a:r>
              <a:rPr lang="en-GB" altLang="en-US" sz="500" dirty="0" err="1">
                <a:solidFill>
                  <a:srgbClr val="1C1C1C"/>
                </a:solidFill>
                <a:latin typeface="BPreplay" panose="02000503000000020004" pitchFamily="50" charset="0"/>
              </a:rPr>
              <a:t>jwyg</a:t>
            </a:r>
            <a:r>
              <a:rPr lang="en-GB" altLang="en-US" sz="500" dirty="0">
                <a:solidFill>
                  <a:srgbClr val="1C1C1C"/>
                </a:solidFill>
                <a:latin typeface="BPreplay" panose="02000503000000020004" pitchFamily="50" charset="0"/>
              </a:rPr>
              <a:t> (@flickr.com) - granted under creative commons licence - attribution</a:t>
            </a:r>
          </a:p>
        </p:txBody>
      </p:sp>
      <p:pic>
        <p:nvPicPr>
          <p:cNvPr id="7" name="Picture 6" descr="https://farm4.staticflickr.com/3560/3369144256_84c348b300_b.jpg"/>
          <p:cNvPicPr/>
          <p:nvPr/>
        </p:nvPicPr>
        <p:blipFill rotWithShape="1">
          <a:blip r:embed="rId3" cstate="print">
            <a:extLst>
              <a:ext uri="{28A0092B-C50C-407E-A947-70E740481C1C}">
                <a14:useLocalDpi xmlns:a14="http://schemas.microsoft.com/office/drawing/2010/main" val="0"/>
              </a:ext>
            </a:extLst>
          </a:blip>
          <a:srcRect l="1709" t="2777" r="2334" b="3251"/>
          <a:stretch/>
        </p:blipFill>
        <p:spPr bwMode="auto">
          <a:xfrm>
            <a:off x="755650" y="3265751"/>
            <a:ext cx="3915166" cy="2834720"/>
          </a:xfrm>
          <a:prstGeom prst="rect">
            <a:avLst/>
          </a:prstGeom>
          <a:noFill/>
          <a:ln>
            <a:noFill/>
          </a:ln>
        </p:spPr>
      </p:pic>
      <p:pic>
        <p:nvPicPr>
          <p:cNvPr id="8" name="Picture 2" descr="https://farm8.staticflickr.com/7172/6735953701_93d6805908_o.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4963" y="3265751"/>
            <a:ext cx="3523387" cy="2838285"/>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763528" y="3273497"/>
            <a:ext cx="3198431" cy="584775"/>
          </a:xfrm>
          <a:prstGeom prst="rect">
            <a:avLst/>
          </a:prstGeom>
          <a:noFill/>
        </p:spPr>
        <p:txBody>
          <a:bodyPr wrap="square" rtlCol="0">
            <a:spAutoFit/>
          </a:bodyPr>
          <a:lstStyle/>
          <a:p>
            <a:r>
              <a:rPr lang="fr-FR" sz="1400" dirty="0">
                <a:solidFill>
                  <a:schemeClr val="bg1"/>
                </a:solidFill>
                <a:latin typeface="+mn-lt"/>
              </a:rPr>
              <a:t>Monet - Étretat, la Porte d'Aval, 1885</a:t>
            </a:r>
          </a:p>
          <a:p>
            <a:endParaRPr lang="en-GB" dirty="0"/>
          </a:p>
        </p:txBody>
      </p:sp>
      <p:sp>
        <p:nvSpPr>
          <p:cNvPr id="10" name="TextBox 9"/>
          <p:cNvSpPr txBox="1"/>
          <p:nvPr/>
        </p:nvSpPr>
        <p:spPr>
          <a:xfrm>
            <a:off x="4864963" y="3284594"/>
            <a:ext cx="3198431" cy="584775"/>
          </a:xfrm>
          <a:prstGeom prst="rect">
            <a:avLst/>
          </a:prstGeom>
          <a:noFill/>
        </p:spPr>
        <p:txBody>
          <a:bodyPr wrap="square" rtlCol="0">
            <a:spAutoFit/>
          </a:bodyPr>
          <a:lstStyle/>
          <a:p>
            <a:r>
              <a:rPr lang="sv-SE" sz="1400" dirty="0">
                <a:solidFill>
                  <a:schemeClr val="bg1"/>
                </a:solidFill>
                <a:latin typeface="+mn-lt"/>
              </a:rPr>
              <a:t>Stormy Sea in Étretat  1883</a:t>
            </a:r>
          </a:p>
          <a:p>
            <a:endParaRPr lang="en-GB" dirty="0"/>
          </a:p>
        </p:txBody>
      </p:sp>
      <p:sp>
        <p:nvSpPr>
          <p:cNvPr id="12" name="Title 5"/>
          <p:cNvSpPr txBox="1">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noAutofit/>
          </a:bodyPr>
          <a:lstStyle>
            <a:lvl1pPr algn="l" rtl="0" fontAlgn="base">
              <a:lnSpc>
                <a:spcPct val="90000"/>
              </a:lnSpc>
              <a:spcBef>
                <a:spcPct val="0"/>
              </a:spcBef>
              <a:spcAft>
                <a:spcPct val="0"/>
              </a:spcAft>
              <a:defRPr sz="4000" b="1" kern="1200">
                <a:solidFill>
                  <a:srgbClr val="1C1C1C"/>
                </a:solidFill>
                <a:latin typeface="Sassoon Infant Md" panose="02000603050000020003" pitchFamily="50" charset="0"/>
                <a:ea typeface="+mj-ea"/>
                <a:cs typeface="+mj-cs"/>
              </a:defRPr>
            </a:lvl1pPr>
            <a:lvl2pPr algn="l" rtl="0" fontAlgn="base">
              <a:lnSpc>
                <a:spcPct val="90000"/>
              </a:lnSpc>
              <a:spcBef>
                <a:spcPct val="0"/>
              </a:spcBef>
              <a:spcAft>
                <a:spcPct val="0"/>
              </a:spcAft>
              <a:defRPr sz="4000">
                <a:solidFill>
                  <a:srgbClr val="1C1C1C"/>
                </a:solidFill>
                <a:latin typeface="Sassoon Infant Md" panose="02000603050000020003" pitchFamily="50" charset="0"/>
              </a:defRPr>
            </a:lvl2pPr>
            <a:lvl3pPr algn="l" rtl="0" fontAlgn="base">
              <a:lnSpc>
                <a:spcPct val="90000"/>
              </a:lnSpc>
              <a:spcBef>
                <a:spcPct val="0"/>
              </a:spcBef>
              <a:spcAft>
                <a:spcPct val="0"/>
              </a:spcAft>
              <a:defRPr sz="4000">
                <a:solidFill>
                  <a:srgbClr val="1C1C1C"/>
                </a:solidFill>
                <a:latin typeface="Sassoon Infant Md" panose="02000603050000020003" pitchFamily="50" charset="0"/>
              </a:defRPr>
            </a:lvl3pPr>
            <a:lvl4pPr algn="l" rtl="0" fontAlgn="base">
              <a:lnSpc>
                <a:spcPct val="90000"/>
              </a:lnSpc>
              <a:spcBef>
                <a:spcPct val="0"/>
              </a:spcBef>
              <a:spcAft>
                <a:spcPct val="0"/>
              </a:spcAft>
              <a:defRPr sz="4000">
                <a:solidFill>
                  <a:srgbClr val="1C1C1C"/>
                </a:solidFill>
                <a:latin typeface="Sassoon Infant Md" panose="02000603050000020003" pitchFamily="50" charset="0"/>
              </a:defRPr>
            </a:lvl4pPr>
            <a:lvl5pPr algn="l" rtl="0" fontAlgn="base">
              <a:lnSpc>
                <a:spcPct val="90000"/>
              </a:lnSpc>
              <a:spcBef>
                <a:spcPct val="0"/>
              </a:spcBef>
              <a:spcAft>
                <a:spcPct val="0"/>
              </a:spcAft>
              <a:defRPr sz="4000">
                <a:solidFill>
                  <a:srgbClr val="1C1C1C"/>
                </a:solidFill>
                <a:latin typeface="Sassoon Infant Md" panose="02000603050000020003" pitchFamily="50" charset="0"/>
              </a:defRPr>
            </a:lvl5pPr>
            <a:lvl6pPr marL="457200" algn="l" rtl="0" fontAlgn="base">
              <a:lnSpc>
                <a:spcPct val="90000"/>
              </a:lnSpc>
              <a:spcBef>
                <a:spcPct val="0"/>
              </a:spcBef>
              <a:spcAft>
                <a:spcPct val="0"/>
              </a:spcAft>
              <a:defRPr sz="4000">
                <a:solidFill>
                  <a:srgbClr val="1C1C1C"/>
                </a:solidFill>
                <a:latin typeface="Sassoon Infant Md" panose="02000603050000020003" pitchFamily="50" charset="0"/>
              </a:defRPr>
            </a:lvl6pPr>
            <a:lvl7pPr marL="914400" algn="l" rtl="0" fontAlgn="base">
              <a:lnSpc>
                <a:spcPct val="90000"/>
              </a:lnSpc>
              <a:spcBef>
                <a:spcPct val="0"/>
              </a:spcBef>
              <a:spcAft>
                <a:spcPct val="0"/>
              </a:spcAft>
              <a:defRPr sz="4000">
                <a:solidFill>
                  <a:srgbClr val="1C1C1C"/>
                </a:solidFill>
                <a:latin typeface="Sassoon Infant Md" panose="02000603050000020003" pitchFamily="50" charset="0"/>
              </a:defRPr>
            </a:lvl7pPr>
            <a:lvl8pPr marL="1371600" algn="l" rtl="0" fontAlgn="base">
              <a:lnSpc>
                <a:spcPct val="90000"/>
              </a:lnSpc>
              <a:spcBef>
                <a:spcPct val="0"/>
              </a:spcBef>
              <a:spcAft>
                <a:spcPct val="0"/>
              </a:spcAft>
              <a:defRPr sz="4000">
                <a:solidFill>
                  <a:srgbClr val="1C1C1C"/>
                </a:solidFill>
                <a:latin typeface="Sassoon Infant Md" panose="02000603050000020003" pitchFamily="50" charset="0"/>
              </a:defRPr>
            </a:lvl8pPr>
            <a:lvl9pPr marL="1828800" algn="l" rtl="0" fontAlgn="base">
              <a:lnSpc>
                <a:spcPct val="90000"/>
              </a:lnSpc>
              <a:spcBef>
                <a:spcPct val="0"/>
              </a:spcBef>
              <a:spcAft>
                <a:spcPct val="0"/>
              </a:spcAft>
              <a:defRPr sz="4000">
                <a:solidFill>
                  <a:srgbClr val="1C1C1C"/>
                </a:solidFill>
                <a:latin typeface="Sassoon Infant Md" panose="02000603050000020003" pitchFamily="50" charset="0"/>
              </a:defRPr>
            </a:lvl9pPr>
          </a:lstStyle>
          <a:p>
            <a:pPr eaLnBrk="1" hangingPunct="1"/>
            <a:r>
              <a:rPr lang="en-GB" altLang="en-US" dirty="0"/>
              <a:t>Spot the Difference</a:t>
            </a:r>
          </a:p>
        </p:txBody>
      </p:sp>
      <p:sp>
        <p:nvSpPr>
          <p:cNvPr id="13" name="Rectangle 12"/>
          <p:cNvSpPr/>
          <p:nvPr/>
        </p:nvSpPr>
        <p:spPr>
          <a:xfrm>
            <a:off x="755651" y="1683463"/>
            <a:ext cx="7632700" cy="1423721"/>
          </a:xfrm>
          <a:prstGeom prst="rect">
            <a:avLst/>
          </a:prstGeom>
          <a:solidFill>
            <a:schemeClr val="accent1">
              <a:lumMod val="60000"/>
              <a:lumOff val="40000"/>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sp>
        <p:nvSpPr>
          <p:cNvPr id="10243" name="Content Placeholder 6"/>
          <p:cNvSpPr>
            <a:spLocks noGrp="1"/>
          </p:cNvSpPr>
          <p:nvPr>
            <p:ph idx="1"/>
          </p:nvPr>
        </p:nvSpPr>
        <p:spPr>
          <a:xfrm>
            <a:off x="755651" y="1683463"/>
            <a:ext cx="7632700" cy="1423721"/>
          </a:xfrm>
        </p:spPr>
        <p:txBody>
          <a:bodyPr/>
          <a:lstStyle/>
          <a:p>
            <a:pPr marL="0" indent="0" algn="ctr">
              <a:buNone/>
            </a:pPr>
            <a:r>
              <a:rPr lang="en-GB" altLang="en-US" dirty="0"/>
              <a:t>Here are 2 more paintings of </a:t>
            </a:r>
            <a:r>
              <a:rPr lang="en-GB" altLang="en-US" dirty="0" err="1"/>
              <a:t>Étretat</a:t>
            </a:r>
            <a:r>
              <a:rPr lang="en-GB" altLang="en-US" dirty="0"/>
              <a:t>.</a:t>
            </a:r>
          </a:p>
          <a:p>
            <a:pPr marL="0" indent="0" algn="ctr">
              <a:buNone/>
            </a:pPr>
            <a:r>
              <a:rPr lang="en-GB" altLang="en-US" dirty="0">
                <a:latin typeface="Sassoon Infant Md" panose="02000603050000020003" pitchFamily="50" charset="0"/>
              </a:rPr>
              <a:t>How are they similar?</a:t>
            </a:r>
          </a:p>
          <a:p>
            <a:pPr marL="0" indent="0" algn="ctr">
              <a:buNone/>
            </a:pPr>
            <a:r>
              <a:rPr lang="en-GB" altLang="en-US" dirty="0">
                <a:latin typeface="Sassoon Infant Md" panose="02000603050000020003" pitchFamily="50" charset="0"/>
              </a:rPr>
              <a:t>How are they different?</a:t>
            </a:r>
          </a:p>
          <a:p>
            <a:pPr marL="0" indent="0">
              <a:buNone/>
            </a:pPr>
            <a:endParaRPr lang="en-GB" altLang="en-US" dirty="0"/>
          </a:p>
        </p:txBody>
      </p:sp>
    </p:spTree>
    <p:extLst>
      <p:ext uri="{BB962C8B-B14F-4D97-AF65-F5344CB8AC3E}">
        <p14:creationId xmlns:p14="http://schemas.microsoft.com/office/powerpoint/2010/main" val="405138735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755651" y="1683463"/>
            <a:ext cx="7632700" cy="1745537"/>
          </a:xfrm>
          <a:prstGeom prst="rect">
            <a:avLst/>
          </a:prstGeom>
          <a:solidFill>
            <a:schemeClr val="accent1">
              <a:lumMod val="60000"/>
              <a:lumOff val="40000"/>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sp>
        <p:nvSpPr>
          <p:cNvPr id="10243" name="Content Placeholder 6"/>
          <p:cNvSpPr>
            <a:spLocks noGrp="1"/>
          </p:cNvSpPr>
          <p:nvPr>
            <p:ph idx="1"/>
          </p:nvPr>
        </p:nvSpPr>
        <p:spPr>
          <a:xfrm>
            <a:off x="755651" y="1683463"/>
            <a:ext cx="7632700" cy="1745537"/>
          </a:xfrm>
        </p:spPr>
        <p:txBody>
          <a:bodyPr anchor="ctr"/>
          <a:lstStyle/>
          <a:p>
            <a:pPr marL="0" indent="0" algn="ctr">
              <a:buNone/>
            </a:pPr>
            <a:r>
              <a:rPr lang="en-GB" altLang="en-US" dirty="0"/>
              <a:t>As well as painting landscapes many times, Monet also painted lots of cityscapes over and over again.</a:t>
            </a:r>
          </a:p>
          <a:p>
            <a:pPr marL="0" indent="0" algn="ctr">
              <a:buNone/>
            </a:pPr>
            <a:r>
              <a:rPr lang="en-GB" altLang="en-US" dirty="0"/>
              <a:t>Here are 2 different paintings of Waterloo Bridge in London, England.</a:t>
            </a:r>
          </a:p>
        </p:txBody>
      </p:sp>
      <p:sp>
        <p:nvSpPr>
          <p:cNvPr id="11" name="Title 5"/>
          <p:cNvSpPr>
            <a:spLocks/>
          </p:cNvSpPr>
          <p:nvPr/>
        </p:nvSpPr>
        <p:spPr bwMode="auto">
          <a:xfrm>
            <a:off x="457200" y="658924"/>
            <a:ext cx="8220075" cy="9382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latin typeface="Sassoon Infant Md" panose="02000603050000020003" pitchFamily="50" charset="0"/>
              </a:rPr>
              <a:t>Cityscapes</a:t>
            </a:r>
          </a:p>
          <a:p>
            <a:pPr algn="ctr" eaLnBrk="1" hangingPunct="1">
              <a:spcBef>
                <a:spcPct val="0"/>
              </a:spcBef>
              <a:buFontTx/>
              <a:buNone/>
            </a:pPr>
            <a:r>
              <a:rPr lang="en-GB" altLang="en-US" sz="2400" dirty="0">
                <a:latin typeface="Sassoon Infant Md" panose="02000603050000020003" pitchFamily="50" charset="0"/>
              </a:rPr>
              <a:t>Waterloo Bridge</a:t>
            </a:r>
          </a:p>
        </p:txBody>
      </p:sp>
      <p:pic>
        <p:nvPicPr>
          <p:cNvPr id="14" name="Picture 13" descr="https://farm1.staticflickr.com/92/245792601_f1083693e2_b.jpg"/>
          <p:cNvPicPr/>
          <p:nvPr/>
        </p:nvPicPr>
        <p:blipFill rotWithShape="1">
          <a:blip r:embed="rId2">
            <a:extLst>
              <a:ext uri="{28A0092B-C50C-407E-A947-70E740481C1C}">
                <a14:useLocalDpi xmlns:a14="http://schemas.microsoft.com/office/drawing/2010/main" val="0"/>
              </a:ext>
            </a:extLst>
          </a:blip>
          <a:srcRect l="17607" t="17053" r="11966" b="17403"/>
          <a:stretch/>
        </p:blipFill>
        <p:spPr bwMode="auto">
          <a:xfrm>
            <a:off x="755651" y="3571928"/>
            <a:ext cx="3611812" cy="2520896"/>
          </a:xfrm>
          <a:prstGeom prst="rect">
            <a:avLst/>
          </a:prstGeom>
          <a:noFill/>
          <a:ln>
            <a:noFill/>
          </a:ln>
        </p:spPr>
      </p:pic>
      <p:sp>
        <p:nvSpPr>
          <p:cNvPr id="15" name="TextBox 14"/>
          <p:cNvSpPr txBox="1"/>
          <p:nvPr/>
        </p:nvSpPr>
        <p:spPr>
          <a:xfrm>
            <a:off x="764529" y="3579922"/>
            <a:ext cx="3198431" cy="584775"/>
          </a:xfrm>
          <a:prstGeom prst="rect">
            <a:avLst/>
          </a:prstGeom>
          <a:noFill/>
        </p:spPr>
        <p:txBody>
          <a:bodyPr wrap="square" rtlCol="0">
            <a:spAutoFit/>
          </a:bodyPr>
          <a:lstStyle/>
          <a:p>
            <a:r>
              <a:rPr lang="fr-FR" sz="1400" dirty="0">
                <a:solidFill>
                  <a:schemeClr val="bg1"/>
                </a:solidFill>
                <a:latin typeface="+mn-lt"/>
              </a:rPr>
              <a:t>Waterloo Bridge, 1900</a:t>
            </a:r>
          </a:p>
          <a:p>
            <a:endParaRPr lang="en-GB" dirty="0"/>
          </a:p>
        </p:txBody>
      </p:sp>
      <p:pic>
        <p:nvPicPr>
          <p:cNvPr id="16" name="Picture 15" descr="https://farm4.staticflickr.com/3939/15611473175_63e5f6b253_b.jpg"/>
          <p:cNvPicPr/>
          <p:nvPr/>
        </p:nvPicPr>
        <p:blipFill rotWithShape="1">
          <a:blip r:embed="rId3">
            <a:extLst>
              <a:ext uri="{28A0092B-C50C-407E-A947-70E740481C1C}">
                <a14:useLocalDpi xmlns:a14="http://schemas.microsoft.com/office/drawing/2010/main" val="0"/>
              </a:ext>
            </a:extLst>
          </a:blip>
          <a:srcRect l="11570" t="17170" r="10673" b="14626"/>
          <a:stretch/>
        </p:blipFill>
        <p:spPr bwMode="auto">
          <a:xfrm>
            <a:off x="4429957" y="3571928"/>
            <a:ext cx="3982820" cy="2520895"/>
          </a:xfrm>
          <a:prstGeom prst="rect">
            <a:avLst/>
          </a:prstGeom>
          <a:noFill/>
          <a:ln>
            <a:noFill/>
          </a:ln>
        </p:spPr>
      </p:pic>
      <p:sp>
        <p:nvSpPr>
          <p:cNvPr id="17" name="TextBox 16"/>
          <p:cNvSpPr txBox="1"/>
          <p:nvPr/>
        </p:nvSpPr>
        <p:spPr>
          <a:xfrm>
            <a:off x="4441434" y="3579921"/>
            <a:ext cx="3198431" cy="584775"/>
          </a:xfrm>
          <a:prstGeom prst="rect">
            <a:avLst/>
          </a:prstGeom>
          <a:noFill/>
        </p:spPr>
        <p:txBody>
          <a:bodyPr wrap="square" rtlCol="0">
            <a:spAutoFit/>
          </a:bodyPr>
          <a:lstStyle/>
          <a:p>
            <a:r>
              <a:rPr lang="en-GB" sz="1400" dirty="0">
                <a:solidFill>
                  <a:schemeClr val="bg1"/>
                </a:solidFill>
                <a:latin typeface="+mn-lt"/>
              </a:rPr>
              <a:t>Waterloo Bridge Sunlight Effect, 1903</a:t>
            </a:r>
          </a:p>
          <a:p>
            <a:endParaRPr lang="en-GB" dirty="0"/>
          </a:p>
        </p:txBody>
      </p:sp>
      <p:sp>
        <p:nvSpPr>
          <p:cNvPr id="18" name="TextBox 13"/>
          <p:cNvSpPr txBox="1">
            <a:spLocks noChangeArrowheads="1"/>
          </p:cNvSpPr>
          <p:nvPr/>
        </p:nvSpPr>
        <p:spPr bwMode="auto">
          <a:xfrm>
            <a:off x="1471540" y="6146093"/>
            <a:ext cx="6064080"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r>
              <a:rPr lang="en-GB" altLang="en-US" sz="500" dirty="0">
                <a:latin typeface="BPreplay" panose="02000503000000020004" pitchFamily="50" charset="0"/>
              </a:rPr>
              <a:t>Attribution</a:t>
            </a:r>
            <a:r>
              <a:rPr lang="en-GB" altLang="en-US" sz="500" dirty="0">
                <a:solidFill>
                  <a:srgbClr val="1C1C1C"/>
                </a:solidFill>
                <a:latin typeface="BPreplay" panose="02000503000000020004" pitchFamily="50" charset="0"/>
              </a:rPr>
              <a:t> - Photo courtesy of CarlosR38 and Tony </a:t>
            </a:r>
            <a:r>
              <a:rPr lang="en-GB" altLang="en-US" sz="500" dirty="0" err="1">
                <a:solidFill>
                  <a:srgbClr val="1C1C1C"/>
                </a:solidFill>
                <a:latin typeface="BPreplay" panose="02000503000000020004" pitchFamily="50" charset="0"/>
              </a:rPr>
              <a:t>Hisgett</a:t>
            </a:r>
            <a:r>
              <a:rPr lang="en-GB" altLang="en-US" sz="500" dirty="0">
                <a:solidFill>
                  <a:srgbClr val="1C1C1C"/>
                </a:solidFill>
                <a:latin typeface="BPreplay" panose="02000503000000020004" pitchFamily="50" charset="0"/>
              </a:rPr>
              <a:t> (@flickr.com) - granted under creative commons licence - attribution</a:t>
            </a:r>
          </a:p>
        </p:txBody>
      </p:sp>
    </p:spTree>
    <p:extLst>
      <p:ext uri="{BB962C8B-B14F-4D97-AF65-F5344CB8AC3E}">
        <p14:creationId xmlns:p14="http://schemas.microsoft.com/office/powerpoint/2010/main" val="311534957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Rectangle 12"/>
          <p:cNvSpPr/>
          <p:nvPr/>
        </p:nvSpPr>
        <p:spPr>
          <a:xfrm>
            <a:off x="755651" y="1683463"/>
            <a:ext cx="7632700" cy="1745537"/>
          </a:xfrm>
          <a:prstGeom prst="rect">
            <a:avLst/>
          </a:prstGeom>
          <a:solidFill>
            <a:schemeClr val="accent1">
              <a:lumMod val="60000"/>
              <a:lumOff val="40000"/>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sp>
        <p:nvSpPr>
          <p:cNvPr id="10243" name="Content Placeholder 6"/>
          <p:cNvSpPr>
            <a:spLocks noGrp="1"/>
          </p:cNvSpPr>
          <p:nvPr>
            <p:ph idx="1"/>
          </p:nvPr>
        </p:nvSpPr>
        <p:spPr>
          <a:xfrm>
            <a:off x="755651" y="1683463"/>
            <a:ext cx="7632700" cy="1745537"/>
          </a:xfrm>
        </p:spPr>
        <p:txBody>
          <a:bodyPr anchor="ctr"/>
          <a:lstStyle/>
          <a:p>
            <a:pPr marL="0" indent="0" algn="ctr">
              <a:buNone/>
            </a:pPr>
            <a:r>
              <a:rPr lang="en-GB" altLang="en-US" dirty="0"/>
              <a:t>Monet painted Charing Cross Bridge in London lots of times.</a:t>
            </a:r>
          </a:p>
          <a:p>
            <a:pPr marL="0" indent="0" algn="ctr">
              <a:buNone/>
            </a:pPr>
            <a:r>
              <a:rPr lang="en-GB" altLang="en-US" dirty="0"/>
              <a:t>We are going to see 6 different paintings of Charing Cross Bridge by Monet.</a:t>
            </a:r>
          </a:p>
          <a:p>
            <a:pPr marL="0" indent="0" algn="ctr">
              <a:buNone/>
            </a:pPr>
            <a:r>
              <a:rPr lang="en-GB" altLang="en-US" dirty="0">
                <a:latin typeface="Sassoon Infant Md" panose="02000603050000020003" pitchFamily="50" charset="0"/>
              </a:rPr>
              <a:t>Think about what stays the same and what changes.</a:t>
            </a:r>
          </a:p>
        </p:txBody>
      </p:sp>
      <p:sp>
        <p:nvSpPr>
          <p:cNvPr id="11" name="Title 5"/>
          <p:cNvSpPr>
            <a:spLocks/>
          </p:cNvSpPr>
          <p:nvPr/>
        </p:nvSpPr>
        <p:spPr bwMode="auto">
          <a:xfrm>
            <a:off x="457200" y="658924"/>
            <a:ext cx="8220075" cy="9382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latin typeface="Sassoon Infant Md" panose="02000603050000020003" pitchFamily="50" charset="0"/>
              </a:rPr>
              <a:t>Cityscapes</a:t>
            </a:r>
          </a:p>
          <a:p>
            <a:pPr algn="ctr" eaLnBrk="1" hangingPunct="1">
              <a:spcBef>
                <a:spcPct val="0"/>
              </a:spcBef>
              <a:buFontTx/>
              <a:buNone/>
            </a:pPr>
            <a:r>
              <a:rPr lang="en-GB" altLang="en-US" sz="2400" dirty="0">
                <a:latin typeface="Sassoon Infant Md" panose="02000603050000020003" pitchFamily="50" charset="0"/>
              </a:rPr>
              <a:t>Charing Cross Bridge</a:t>
            </a:r>
          </a:p>
        </p:txBody>
      </p:sp>
      <p:sp>
        <p:nvSpPr>
          <p:cNvPr id="18" name="TextBox 13"/>
          <p:cNvSpPr txBox="1">
            <a:spLocks noChangeArrowheads="1"/>
          </p:cNvSpPr>
          <p:nvPr/>
        </p:nvSpPr>
        <p:spPr bwMode="auto">
          <a:xfrm>
            <a:off x="1471540" y="6146093"/>
            <a:ext cx="6064080"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r>
              <a:rPr lang="en-GB" altLang="en-US" sz="500" dirty="0">
                <a:latin typeface="BPreplay" panose="02000503000000020004" pitchFamily="50" charset="0"/>
              </a:rPr>
              <a:t>Attribution - Photo courtesy of emmeffe6 (@flickr.com) - granted under creative commons licence - attribution</a:t>
            </a:r>
          </a:p>
        </p:txBody>
      </p:sp>
      <p:pic>
        <p:nvPicPr>
          <p:cNvPr id="12" name="Picture 11" descr="https://farm3.staticflickr.com/2670/4096888896_172a1aeb9f_o.jpg"/>
          <p:cNvPicPr/>
          <p:nvPr/>
        </p:nvPicPr>
        <p:blipFill>
          <a:blip r:embed="rId2">
            <a:extLst>
              <a:ext uri="{28A0092B-C50C-407E-A947-70E740481C1C}">
                <a14:useLocalDpi xmlns:a14="http://schemas.microsoft.com/office/drawing/2010/main" val="0"/>
              </a:ext>
            </a:extLst>
          </a:blip>
          <a:srcRect/>
          <a:stretch>
            <a:fillRect/>
          </a:stretch>
        </p:blipFill>
        <p:spPr bwMode="auto">
          <a:xfrm>
            <a:off x="764529" y="3579919"/>
            <a:ext cx="3976114" cy="2512905"/>
          </a:xfrm>
          <a:prstGeom prst="rect">
            <a:avLst/>
          </a:prstGeom>
          <a:noFill/>
          <a:ln>
            <a:noFill/>
          </a:ln>
        </p:spPr>
      </p:pic>
      <p:pic>
        <p:nvPicPr>
          <p:cNvPr id="19" name="Picture 18" descr="https://farm4.staticflickr.com/3796/12838801803_3d52eb8363_b.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26759" y="3579920"/>
            <a:ext cx="3461591" cy="2511725"/>
          </a:xfrm>
          <a:prstGeom prst="rect">
            <a:avLst/>
          </a:prstGeom>
          <a:noFill/>
          <a:ln>
            <a:noFill/>
          </a:ln>
        </p:spPr>
      </p:pic>
      <p:sp>
        <p:nvSpPr>
          <p:cNvPr id="20" name="TextBox 19"/>
          <p:cNvSpPr txBox="1"/>
          <p:nvPr/>
        </p:nvSpPr>
        <p:spPr>
          <a:xfrm>
            <a:off x="764529" y="3579922"/>
            <a:ext cx="3198431" cy="584775"/>
          </a:xfrm>
          <a:prstGeom prst="rect">
            <a:avLst/>
          </a:prstGeom>
          <a:noFill/>
        </p:spPr>
        <p:txBody>
          <a:bodyPr wrap="square" rtlCol="0">
            <a:spAutoFit/>
          </a:bodyPr>
          <a:lstStyle/>
          <a:p>
            <a:r>
              <a:rPr lang="fr-FR" sz="1400" dirty="0" err="1">
                <a:solidFill>
                  <a:schemeClr val="bg1"/>
                </a:solidFill>
                <a:latin typeface="+mn-lt"/>
              </a:rPr>
              <a:t>Charing</a:t>
            </a:r>
            <a:r>
              <a:rPr lang="fr-FR" sz="1400" dirty="0">
                <a:solidFill>
                  <a:schemeClr val="bg1"/>
                </a:solidFill>
                <a:latin typeface="+mn-lt"/>
              </a:rPr>
              <a:t> Cross Bridge, 1899-1901</a:t>
            </a:r>
          </a:p>
          <a:p>
            <a:endParaRPr lang="en-GB" dirty="0"/>
          </a:p>
        </p:txBody>
      </p:sp>
      <p:sp>
        <p:nvSpPr>
          <p:cNvPr id="21" name="TextBox 20"/>
          <p:cNvSpPr txBox="1"/>
          <p:nvPr/>
        </p:nvSpPr>
        <p:spPr>
          <a:xfrm>
            <a:off x="4938585" y="3579921"/>
            <a:ext cx="3198431" cy="584775"/>
          </a:xfrm>
          <a:prstGeom prst="rect">
            <a:avLst/>
          </a:prstGeom>
          <a:noFill/>
        </p:spPr>
        <p:txBody>
          <a:bodyPr wrap="square" rtlCol="0">
            <a:spAutoFit/>
          </a:bodyPr>
          <a:lstStyle/>
          <a:p>
            <a:r>
              <a:rPr lang="en-GB" sz="1400" dirty="0">
                <a:solidFill>
                  <a:schemeClr val="bg1"/>
                </a:solidFill>
                <a:latin typeface="+mn-lt"/>
              </a:rPr>
              <a:t>Charing Cross Bridge, 1903</a:t>
            </a:r>
          </a:p>
          <a:p>
            <a:endParaRPr lang="en-GB" dirty="0"/>
          </a:p>
        </p:txBody>
      </p:sp>
    </p:spTree>
    <p:extLst>
      <p:ext uri="{BB962C8B-B14F-4D97-AF65-F5344CB8AC3E}">
        <p14:creationId xmlns:p14="http://schemas.microsoft.com/office/powerpoint/2010/main" val="234974221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descr="https://farm3.staticflickr.com/2815/12838731015_22cb9bd413_b.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98624" y="2494704"/>
            <a:ext cx="3693517" cy="2867653"/>
          </a:xfrm>
          <a:prstGeom prst="rect">
            <a:avLst/>
          </a:prstGeom>
          <a:noFill/>
          <a:ln>
            <a:noFill/>
          </a:ln>
        </p:spPr>
      </p:pic>
      <p:sp>
        <p:nvSpPr>
          <p:cNvPr id="3" name="TextBox 2"/>
          <p:cNvSpPr txBox="1"/>
          <p:nvPr/>
        </p:nvSpPr>
        <p:spPr>
          <a:xfrm>
            <a:off x="898624" y="2497075"/>
            <a:ext cx="3116194" cy="584775"/>
          </a:xfrm>
          <a:prstGeom prst="rect">
            <a:avLst/>
          </a:prstGeom>
          <a:noFill/>
        </p:spPr>
        <p:txBody>
          <a:bodyPr wrap="square" rtlCol="0">
            <a:spAutoFit/>
          </a:bodyPr>
          <a:lstStyle/>
          <a:p>
            <a:r>
              <a:rPr lang="fr-FR" sz="1400" dirty="0" err="1">
                <a:solidFill>
                  <a:schemeClr val="bg1"/>
                </a:solidFill>
                <a:latin typeface="+mn-lt"/>
              </a:rPr>
              <a:t>Charing</a:t>
            </a:r>
            <a:r>
              <a:rPr lang="fr-FR" sz="1400" dirty="0">
                <a:solidFill>
                  <a:schemeClr val="bg1"/>
                </a:solidFill>
                <a:latin typeface="+mn-lt"/>
              </a:rPr>
              <a:t> Cross Bridge, 1899-1901</a:t>
            </a:r>
          </a:p>
          <a:p>
            <a:endParaRPr lang="en-GB" dirty="0"/>
          </a:p>
        </p:txBody>
      </p:sp>
      <p:pic>
        <p:nvPicPr>
          <p:cNvPr id="11" name="Picture 10" descr="https://farm4.staticflickr.com/3710/12838784553_e820481d07_b.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740673" y="2494625"/>
            <a:ext cx="3487565" cy="2864583"/>
          </a:xfrm>
          <a:prstGeom prst="rect">
            <a:avLst/>
          </a:prstGeom>
          <a:noFill/>
          <a:ln>
            <a:noFill/>
          </a:ln>
        </p:spPr>
      </p:pic>
      <p:sp>
        <p:nvSpPr>
          <p:cNvPr id="12" name="TextBox 11"/>
          <p:cNvSpPr txBox="1"/>
          <p:nvPr/>
        </p:nvSpPr>
        <p:spPr>
          <a:xfrm>
            <a:off x="4740673" y="2497075"/>
            <a:ext cx="3116198" cy="584775"/>
          </a:xfrm>
          <a:prstGeom prst="rect">
            <a:avLst/>
          </a:prstGeom>
          <a:noFill/>
        </p:spPr>
        <p:txBody>
          <a:bodyPr wrap="square" rtlCol="0">
            <a:spAutoFit/>
          </a:bodyPr>
          <a:lstStyle/>
          <a:p>
            <a:r>
              <a:rPr lang="en-GB" sz="1400" dirty="0">
                <a:solidFill>
                  <a:srgbClr val="1C1C1C"/>
                </a:solidFill>
                <a:latin typeface="+mn-lt"/>
              </a:rPr>
              <a:t>Charing Cross Bridge, 1903</a:t>
            </a:r>
          </a:p>
          <a:p>
            <a:endParaRPr lang="en-GB" dirty="0"/>
          </a:p>
        </p:txBody>
      </p:sp>
      <p:sp>
        <p:nvSpPr>
          <p:cNvPr id="8" name="Title 5"/>
          <p:cNvSpPr>
            <a:spLocks/>
          </p:cNvSpPr>
          <p:nvPr/>
        </p:nvSpPr>
        <p:spPr bwMode="auto">
          <a:xfrm>
            <a:off x="457200" y="658924"/>
            <a:ext cx="8220075" cy="9382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latin typeface="Sassoon Infant Md" panose="02000603050000020003" pitchFamily="50" charset="0"/>
              </a:rPr>
              <a:t>Cityscapes</a:t>
            </a:r>
          </a:p>
          <a:p>
            <a:pPr algn="ctr" eaLnBrk="1" hangingPunct="1">
              <a:spcBef>
                <a:spcPct val="0"/>
              </a:spcBef>
              <a:buFontTx/>
              <a:buNone/>
            </a:pPr>
            <a:r>
              <a:rPr lang="en-GB" altLang="en-US" sz="2400" dirty="0">
                <a:latin typeface="Sassoon Infant Md" panose="02000603050000020003" pitchFamily="50" charset="0"/>
              </a:rPr>
              <a:t>Charing Cross Bridge</a:t>
            </a:r>
          </a:p>
        </p:txBody>
      </p:sp>
      <p:sp>
        <p:nvSpPr>
          <p:cNvPr id="15" name="TextBox 13"/>
          <p:cNvSpPr txBox="1">
            <a:spLocks noChangeArrowheads="1"/>
          </p:cNvSpPr>
          <p:nvPr/>
        </p:nvSpPr>
        <p:spPr bwMode="auto">
          <a:xfrm>
            <a:off x="1471540" y="6146093"/>
            <a:ext cx="6064080"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r>
              <a:rPr lang="en-GB" altLang="en-US" sz="500" dirty="0">
                <a:latin typeface="BPreplay" panose="02000503000000020004" pitchFamily="50" charset="0"/>
              </a:rPr>
              <a:t>Attribution</a:t>
            </a:r>
            <a:r>
              <a:rPr lang="en-GB" altLang="en-US" sz="500" dirty="0">
                <a:solidFill>
                  <a:srgbClr val="1C1C1C"/>
                </a:solidFill>
                <a:latin typeface="BPreplay" panose="02000503000000020004" pitchFamily="50" charset="0"/>
              </a:rPr>
              <a:t> - Photo courtesy of CarlosR38 (@flickr.com) - granted under creative commons licence - attribution</a:t>
            </a:r>
          </a:p>
        </p:txBody>
      </p:sp>
    </p:spTree>
    <p:extLst>
      <p:ext uri="{BB962C8B-B14F-4D97-AF65-F5344CB8AC3E}">
        <p14:creationId xmlns:p14="http://schemas.microsoft.com/office/powerpoint/2010/main" val="249774899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descr="https://farm4.staticflickr.com/3721/12838579095_175c36e5c0_b.jpg"/>
          <p:cNvPicPr/>
          <p:nvPr/>
        </p:nvPicPr>
        <p:blipFill rotWithShape="1">
          <a:blip r:embed="rId2" cstate="print">
            <a:extLst>
              <a:ext uri="{28A0092B-C50C-407E-A947-70E740481C1C}">
                <a14:useLocalDpi xmlns:a14="http://schemas.microsoft.com/office/drawing/2010/main" val="0"/>
              </a:ext>
            </a:extLst>
          </a:blip>
          <a:srcRect l="697" t="1019" r="1056" b="1226"/>
          <a:stretch/>
        </p:blipFill>
        <p:spPr bwMode="auto">
          <a:xfrm>
            <a:off x="904802" y="2500605"/>
            <a:ext cx="3885356" cy="2566839"/>
          </a:xfrm>
          <a:prstGeom prst="rect">
            <a:avLst/>
          </a:prstGeom>
          <a:noFill/>
          <a:ln>
            <a:noFill/>
          </a:ln>
        </p:spPr>
      </p:pic>
      <p:sp>
        <p:nvSpPr>
          <p:cNvPr id="14" name="TextBox 13"/>
          <p:cNvSpPr txBox="1"/>
          <p:nvPr/>
        </p:nvSpPr>
        <p:spPr>
          <a:xfrm>
            <a:off x="898624" y="2500605"/>
            <a:ext cx="3074017" cy="584775"/>
          </a:xfrm>
          <a:prstGeom prst="rect">
            <a:avLst/>
          </a:prstGeom>
          <a:noFill/>
        </p:spPr>
        <p:txBody>
          <a:bodyPr wrap="square" rtlCol="0">
            <a:spAutoFit/>
          </a:bodyPr>
          <a:lstStyle/>
          <a:p>
            <a:r>
              <a:rPr lang="fr-FR" sz="1400" dirty="0" err="1">
                <a:solidFill>
                  <a:schemeClr val="bg1"/>
                </a:solidFill>
                <a:latin typeface="+mn-lt"/>
              </a:rPr>
              <a:t>Charing</a:t>
            </a:r>
            <a:r>
              <a:rPr lang="fr-FR" sz="1400" dirty="0">
                <a:solidFill>
                  <a:schemeClr val="bg1"/>
                </a:solidFill>
                <a:latin typeface="+mn-lt"/>
              </a:rPr>
              <a:t> Cross Bridge, 1899-1901</a:t>
            </a:r>
          </a:p>
          <a:p>
            <a:endParaRPr lang="en-GB" dirty="0"/>
          </a:p>
        </p:txBody>
      </p:sp>
      <p:sp>
        <p:nvSpPr>
          <p:cNvPr id="8" name="Title 5"/>
          <p:cNvSpPr>
            <a:spLocks/>
          </p:cNvSpPr>
          <p:nvPr/>
        </p:nvSpPr>
        <p:spPr bwMode="auto">
          <a:xfrm>
            <a:off x="461962" y="650047"/>
            <a:ext cx="8220075" cy="938213"/>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spcBef>
                <a:spcPct val="0"/>
              </a:spcBef>
              <a:buFontTx/>
              <a:buNone/>
            </a:pPr>
            <a:r>
              <a:rPr lang="en-GB" altLang="en-US" sz="4000" b="1" dirty="0">
                <a:latin typeface="Sassoon Infant Md" panose="02000603050000020003" pitchFamily="50" charset="0"/>
              </a:rPr>
              <a:t>Cityscapes</a:t>
            </a:r>
          </a:p>
          <a:p>
            <a:pPr algn="ctr" eaLnBrk="1" hangingPunct="1">
              <a:spcBef>
                <a:spcPct val="0"/>
              </a:spcBef>
              <a:buFontTx/>
              <a:buNone/>
            </a:pPr>
            <a:r>
              <a:rPr lang="en-GB" altLang="en-US" sz="2400" dirty="0">
                <a:latin typeface="Sassoon Infant Md" panose="02000603050000020003" pitchFamily="50" charset="0"/>
              </a:rPr>
              <a:t>Charing Cross Bridge</a:t>
            </a:r>
          </a:p>
        </p:txBody>
      </p:sp>
      <p:sp>
        <p:nvSpPr>
          <p:cNvPr id="15" name="TextBox 13"/>
          <p:cNvSpPr txBox="1">
            <a:spLocks noChangeArrowheads="1"/>
          </p:cNvSpPr>
          <p:nvPr/>
        </p:nvSpPr>
        <p:spPr bwMode="auto">
          <a:xfrm>
            <a:off x="1471540" y="6146093"/>
            <a:ext cx="6064080"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r>
              <a:rPr lang="en-GB" altLang="en-US" sz="500" dirty="0">
                <a:latin typeface="BPreplay" panose="02000503000000020004" pitchFamily="50" charset="0"/>
              </a:rPr>
              <a:t>Attribution</a:t>
            </a:r>
            <a:r>
              <a:rPr lang="en-GB" altLang="en-US" sz="500" dirty="0">
                <a:solidFill>
                  <a:srgbClr val="1C1C1C"/>
                </a:solidFill>
                <a:latin typeface="BPreplay" panose="02000503000000020004" pitchFamily="50" charset="0"/>
              </a:rPr>
              <a:t> - Photo courtesy of CarlosR38 (@flickr.com) - granted under creative commons licence - attribution</a:t>
            </a:r>
          </a:p>
        </p:txBody>
      </p:sp>
      <p:pic>
        <p:nvPicPr>
          <p:cNvPr id="13" name="Picture 12" descr="https://farm4.staticflickr.com/3814/12838643633_a8fee39393_b.jpg"/>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01112" y="2500606"/>
            <a:ext cx="3327126" cy="2566839"/>
          </a:xfrm>
          <a:prstGeom prst="rect">
            <a:avLst/>
          </a:prstGeom>
          <a:noFill/>
          <a:ln>
            <a:noFill/>
          </a:ln>
        </p:spPr>
      </p:pic>
      <p:sp>
        <p:nvSpPr>
          <p:cNvPr id="16" name="TextBox 15"/>
          <p:cNvSpPr txBox="1"/>
          <p:nvPr/>
        </p:nvSpPr>
        <p:spPr>
          <a:xfrm>
            <a:off x="4893809" y="2500605"/>
            <a:ext cx="3074016" cy="584775"/>
          </a:xfrm>
          <a:prstGeom prst="rect">
            <a:avLst/>
          </a:prstGeom>
          <a:noFill/>
        </p:spPr>
        <p:txBody>
          <a:bodyPr wrap="square" rtlCol="0">
            <a:spAutoFit/>
          </a:bodyPr>
          <a:lstStyle/>
          <a:p>
            <a:r>
              <a:rPr lang="en-GB" sz="1400" dirty="0">
                <a:solidFill>
                  <a:schemeClr val="bg1"/>
                </a:solidFill>
                <a:latin typeface="+mn-lt"/>
              </a:rPr>
              <a:t>Charing Cross Bridge, 1903</a:t>
            </a:r>
          </a:p>
          <a:p>
            <a:endParaRPr lang="en-GB" dirty="0"/>
          </a:p>
        </p:txBody>
      </p:sp>
    </p:spTree>
    <p:extLst>
      <p:ext uri="{BB962C8B-B14F-4D97-AF65-F5344CB8AC3E}">
        <p14:creationId xmlns:p14="http://schemas.microsoft.com/office/powerpoint/2010/main" val="253964229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13" name="Rectangle 12"/>
          <p:cNvSpPr/>
          <p:nvPr/>
        </p:nvSpPr>
        <p:spPr>
          <a:xfrm>
            <a:off x="750887" y="3728622"/>
            <a:ext cx="7637463" cy="2364204"/>
          </a:xfrm>
          <a:prstGeom prst="rect">
            <a:avLst/>
          </a:prstGeom>
          <a:solidFill>
            <a:schemeClr val="accent1">
              <a:lumMod val="60000"/>
              <a:lumOff val="40000"/>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sp>
        <p:nvSpPr>
          <p:cNvPr id="9219" name="Title 5"/>
          <p:cNvSpPr>
            <a:spLocks noGrp="1"/>
          </p:cNvSpPr>
          <p:nvPr>
            <p:ph type="title"/>
          </p:nvPr>
        </p:nvSpPr>
        <p:spPr>
          <a:xfrm>
            <a:off x="457200" y="436563"/>
            <a:ext cx="8220075" cy="1038225"/>
          </a:xfrm>
        </p:spPr>
        <p:txBody>
          <a:bodyPr>
            <a:noAutofit/>
          </a:bodyPr>
          <a:lstStyle/>
          <a:p>
            <a:pPr eaLnBrk="1" hangingPunct="1"/>
            <a:r>
              <a:rPr lang="en-GB" altLang="en-US" dirty="0"/>
              <a:t>Houses of Parliament</a:t>
            </a:r>
          </a:p>
        </p:txBody>
      </p:sp>
      <p:sp>
        <p:nvSpPr>
          <p:cNvPr id="9222" name="TextBox 1"/>
          <p:cNvSpPr txBox="1">
            <a:spLocks noChangeArrowheads="1"/>
          </p:cNvSpPr>
          <p:nvPr/>
        </p:nvSpPr>
        <p:spPr bwMode="auto">
          <a:xfrm>
            <a:off x="2435225" y="6146800"/>
            <a:ext cx="4264025" cy="1615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buNone/>
            </a:pPr>
            <a:r>
              <a:rPr lang="en-GB" altLang="en-US" sz="500" dirty="0">
                <a:latin typeface="BPreplay" panose="02000503000000020004" pitchFamily="50" charset="0"/>
              </a:rPr>
              <a:t>Attribution - Photo courtesy of Martin </a:t>
            </a:r>
            <a:r>
              <a:rPr lang="en-GB" altLang="en-US" sz="500" dirty="0" err="1">
                <a:latin typeface="BPreplay" panose="02000503000000020004" pitchFamily="50" charset="0"/>
              </a:rPr>
              <a:t>Hesketh</a:t>
            </a:r>
            <a:r>
              <a:rPr lang="en-GB" altLang="en-US" sz="500" dirty="0">
                <a:latin typeface="BPreplay" panose="02000503000000020004" pitchFamily="50" charset="0"/>
              </a:rPr>
              <a:t> and Sharon </a:t>
            </a:r>
            <a:r>
              <a:rPr lang="en-GB" altLang="en-US" sz="500" dirty="0" err="1">
                <a:latin typeface="BPreplay" panose="02000503000000020004" pitchFamily="50" charset="0"/>
              </a:rPr>
              <a:t>Mollerus</a:t>
            </a:r>
            <a:r>
              <a:rPr lang="en-GB" altLang="en-US" sz="500" dirty="0">
                <a:latin typeface="BPreplay" panose="02000503000000020004" pitchFamily="50" charset="0"/>
              </a:rPr>
              <a:t> (@flickr.com) - granted under creative commons licence - attribution</a:t>
            </a:r>
          </a:p>
        </p:txBody>
      </p:sp>
      <p:sp>
        <p:nvSpPr>
          <p:cNvPr id="9" name="Rectangle 8"/>
          <p:cNvSpPr/>
          <p:nvPr/>
        </p:nvSpPr>
        <p:spPr>
          <a:xfrm>
            <a:off x="755650" y="1474788"/>
            <a:ext cx="7632700" cy="2173934"/>
          </a:xfrm>
          <a:prstGeom prst="rect">
            <a:avLst/>
          </a:prstGeom>
          <a:solidFill>
            <a:srgbClr val="70AC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10" name="Content Placeholder 6"/>
          <p:cNvSpPr txBox="1">
            <a:spLocks/>
          </p:cNvSpPr>
          <p:nvPr/>
        </p:nvSpPr>
        <p:spPr bwMode="auto">
          <a:xfrm>
            <a:off x="758068" y="1474788"/>
            <a:ext cx="7632700" cy="2173934"/>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oAutofit/>
          </a:bodyPr>
          <a:lstStyle>
            <a:lvl1pPr marL="228600" indent="-228600" algn="l" rtl="0" eaLnBrk="0" fontAlgn="base" hangingPunct="0">
              <a:lnSpc>
                <a:spcPct val="90000"/>
              </a:lnSpc>
              <a:spcBef>
                <a:spcPts val="1000"/>
              </a:spcBef>
              <a:spcAft>
                <a:spcPct val="0"/>
              </a:spcAft>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eaLnBrk="1" fontAlgn="auto" hangingPunct="1">
              <a:lnSpc>
                <a:spcPct val="100000"/>
              </a:lnSpc>
              <a:spcAft>
                <a:spcPts val="0"/>
              </a:spcAft>
              <a:buNone/>
              <a:defRPr/>
            </a:pPr>
            <a:r>
              <a:rPr lang="en-GB" dirty="0"/>
              <a:t>Monet painted the Houses of Parliament, in London, many times.</a:t>
            </a:r>
          </a:p>
          <a:p>
            <a:pPr marL="0" indent="0" eaLnBrk="1" fontAlgn="auto" hangingPunct="1">
              <a:lnSpc>
                <a:spcPct val="100000"/>
              </a:lnSpc>
              <a:spcAft>
                <a:spcPts val="0"/>
              </a:spcAft>
              <a:buNone/>
              <a:defRPr/>
            </a:pPr>
            <a:r>
              <a:rPr lang="en-GB" dirty="0"/>
              <a:t>He looked out of the window of his hotel to paint the famous building.</a:t>
            </a:r>
          </a:p>
          <a:p>
            <a:pPr marL="0" indent="0" eaLnBrk="1" fontAlgn="auto" hangingPunct="1">
              <a:lnSpc>
                <a:spcPct val="100000"/>
              </a:lnSpc>
              <a:spcAft>
                <a:spcPts val="0"/>
              </a:spcAft>
              <a:buNone/>
              <a:defRPr/>
            </a:pPr>
            <a:r>
              <a:rPr lang="en-GB" dirty="0"/>
              <a:t>He liked to paint at certain times of day so that the building was a silhouette.</a:t>
            </a:r>
          </a:p>
          <a:p>
            <a:pPr marL="0" indent="0" eaLnBrk="1" fontAlgn="auto" hangingPunct="1">
              <a:lnSpc>
                <a:spcPct val="100000"/>
              </a:lnSpc>
              <a:spcAft>
                <a:spcPts val="0"/>
              </a:spcAft>
              <a:buNone/>
              <a:defRPr/>
            </a:pPr>
            <a:r>
              <a:rPr lang="en-GB" dirty="0"/>
              <a:t>We are going to look at 2 of these paintings. Think about how they are different.</a:t>
            </a:r>
          </a:p>
        </p:txBody>
      </p:sp>
      <p:pic>
        <p:nvPicPr>
          <p:cNvPr id="11" name="Picture 2" descr="https://farm8.staticflickr.com/7051/8688557023_a01a145360_b.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513507" y="3825136"/>
            <a:ext cx="3483660" cy="2133062"/>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11" descr="https://farm3.staticflickr.com/2523/3798884316_04fc2b2cd6_b.jp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175170" y="3826274"/>
            <a:ext cx="2414615" cy="2131924"/>
          </a:xfrm>
          <a:prstGeom prst="rect">
            <a:avLst/>
          </a:prstGeom>
          <a:noFill/>
          <a:ln>
            <a:noFill/>
          </a:ln>
        </p:spPr>
      </p:pic>
    </p:spTree>
    <p:extLst>
      <p:ext uri="{BB962C8B-B14F-4D97-AF65-F5344CB8AC3E}">
        <p14:creationId xmlns:p14="http://schemas.microsoft.com/office/powerpoint/2010/main" val="20116262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sp>
        <p:nvSpPr>
          <p:cNvPr id="22530"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dirty="0">
                <a:latin typeface="Sassoon Infant Md" panose="02000603050000020003" pitchFamily="50" charset="0"/>
              </a:rPr>
              <a:t>Houses of Parliament</a:t>
            </a:r>
          </a:p>
        </p:txBody>
      </p:sp>
      <p:sp>
        <p:nvSpPr>
          <p:cNvPr id="22531" name="Title 5"/>
          <p:cNvSpPr>
            <a:spLocks noGrp="1"/>
          </p:cNvSpPr>
          <p:nvPr>
            <p:ph type="title"/>
          </p:nvPr>
        </p:nvSpPr>
        <p:spPr>
          <a:xfrm>
            <a:off x="755650" y="1290638"/>
            <a:ext cx="7632700" cy="366712"/>
          </a:xfrm>
        </p:spPr>
        <p:txBody>
          <a:bodyPr>
            <a:normAutofit fontScale="90000"/>
          </a:bodyPr>
          <a:lstStyle/>
          <a:p>
            <a:pPr algn="ctr" eaLnBrk="1" hangingPunct="1"/>
            <a:r>
              <a:rPr lang="en-GB" altLang="en-US" sz="1800" b="0" dirty="0">
                <a:latin typeface="Sassoon Infant Rg" panose="02000503030000020003" pitchFamily="50" charset="0"/>
              </a:rPr>
              <a:t>1902</a:t>
            </a:r>
            <a:endParaRPr lang="en-GB" altLang="en-US" sz="1600" b="0" dirty="0">
              <a:latin typeface="Sassoon Infant Rg" panose="02000503030000020003" pitchFamily="50" charset="0"/>
            </a:endParaRPr>
          </a:p>
        </p:txBody>
      </p:sp>
      <p:sp>
        <p:nvSpPr>
          <p:cNvPr id="22532" name="TextBox 1"/>
          <p:cNvSpPr txBox="1">
            <a:spLocks noChangeArrowheads="1"/>
          </p:cNvSpPr>
          <p:nvPr/>
        </p:nvSpPr>
        <p:spPr bwMode="auto">
          <a:xfrm>
            <a:off x="1992313" y="6138863"/>
            <a:ext cx="5165725" cy="168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algn="ctr" eaLnBrk="1" hangingPunct="1">
              <a:lnSpc>
                <a:spcPct val="100000"/>
              </a:lnSpc>
              <a:spcBef>
                <a:spcPct val="0"/>
              </a:spcBef>
              <a:buFontTx/>
              <a:buNone/>
            </a:pPr>
            <a:r>
              <a:rPr lang="en-GB" altLang="en-US" sz="500" dirty="0">
                <a:latin typeface="BPreplay" panose="02000503000000020004" pitchFamily="50" charset="0"/>
              </a:rPr>
              <a:t>Attribution - Photo courtesy of emmeffe6 (@flickr.com) - granted under creative commons licence - attribution</a:t>
            </a:r>
          </a:p>
        </p:txBody>
      </p:sp>
      <p:pic>
        <p:nvPicPr>
          <p:cNvPr id="6" name="Picture 5" descr="https://farm3.staticflickr.com/2474/4082861428_ab17e160d5_o.jpg"/>
          <p:cNvPicPr/>
          <p:nvPr/>
        </p:nvPicPr>
        <p:blipFill>
          <a:blip r:embed="rId3">
            <a:extLst>
              <a:ext uri="{28A0092B-C50C-407E-A947-70E740481C1C}">
                <a14:useLocalDpi xmlns:a14="http://schemas.microsoft.com/office/drawing/2010/main" val="0"/>
              </a:ext>
            </a:extLst>
          </a:blip>
          <a:srcRect/>
          <a:stretch>
            <a:fillRect/>
          </a:stretch>
        </p:blipFill>
        <p:spPr bwMode="auto">
          <a:xfrm>
            <a:off x="2173434" y="1776412"/>
            <a:ext cx="4801804" cy="4229403"/>
          </a:xfrm>
          <a:prstGeom prst="rect">
            <a:avLst/>
          </a:prstGeom>
          <a:noFill/>
          <a:ln>
            <a:noFill/>
          </a:ln>
        </p:spPr>
      </p:pic>
    </p:spTree>
    <p:extLst>
      <p:ext uri="{BB962C8B-B14F-4D97-AF65-F5344CB8AC3E}">
        <p14:creationId xmlns:p14="http://schemas.microsoft.com/office/powerpoint/2010/main" val="422520500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0">
          <a:blip r:embed="rId2">
            <a:lum/>
          </a:blip>
          <a:srcRect/>
          <a:stretch>
            <a:fillRect/>
          </a:stretch>
        </a:blipFill>
        <a:effectLst/>
      </p:bgPr>
    </p:bg>
    <p:spTree>
      <p:nvGrpSpPr>
        <p:cNvPr id="1" name=""/>
        <p:cNvGrpSpPr/>
        <p:nvPr/>
      </p:nvGrpSpPr>
      <p:grpSpPr>
        <a:xfrm>
          <a:off x="0" y="0"/>
          <a:ext cx="0" cy="0"/>
          <a:chOff x="0" y="0"/>
          <a:chExt cx="0" cy="0"/>
        </a:xfrm>
      </p:grpSpPr>
      <p:pic>
        <p:nvPicPr>
          <p:cNvPr id="7" name="Content Placeholder 5" descr="File:Le Parlement de Londres Monet.jpg"/>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2156361" y="1790398"/>
            <a:ext cx="4837977" cy="4218266"/>
          </a:xfrm>
          <a:prstGeom prst="rect">
            <a:avLst/>
          </a:prstGeom>
          <a:noFill/>
          <a:ln w="25400">
            <a:noFill/>
          </a:ln>
        </p:spPr>
      </p:pic>
      <p:sp>
        <p:nvSpPr>
          <p:cNvPr id="22530"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dirty="0">
                <a:latin typeface="Sassoon Infant Md" panose="02000603050000020003" pitchFamily="50" charset="0"/>
              </a:rPr>
              <a:t>Houses of Parliament</a:t>
            </a:r>
          </a:p>
        </p:txBody>
      </p:sp>
      <p:sp>
        <p:nvSpPr>
          <p:cNvPr id="22531" name="Title 5"/>
          <p:cNvSpPr>
            <a:spLocks noGrp="1"/>
          </p:cNvSpPr>
          <p:nvPr>
            <p:ph type="title"/>
          </p:nvPr>
        </p:nvSpPr>
        <p:spPr>
          <a:xfrm>
            <a:off x="755650" y="1290638"/>
            <a:ext cx="7632700" cy="366712"/>
          </a:xfrm>
        </p:spPr>
        <p:txBody>
          <a:bodyPr>
            <a:normAutofit fontScale="90000"/>
          </a:bodyPr>
          <a:lstStyle/>
          <a:p>
            <a:pPr algn="ctr" eaLnBrk="1" hangingPunct="1"/>
            <a:r>
              <a:rPr lang="en-GB" altLang="en-US" sz="1800" b="0" dirty="0">
                <a:latin typeface="Sassoon Infant Rg" panose="02000503030000020003" pitchFamily="50" charset="0"/>
              </a:rPr>
              <a:t>1904</a:t>
            </a:r>
            <a:endParaRPr lang="en-GB" altLang="en-US" sz="1600" b="0" dirty="0">
              <a:latin typeface="Sassoon Infant Rg" panose="02000503030000020003" pitchFamily="50" charset="0"/>
            </a:endParaRPr>
          </a:p>
        </p:txBody>
      </p:sp>
    </p:spTree>
    <p:extLst>
      <p:ext uri="{BB962C8B-B14F-4D97-AF65-F5344CB8AC3E}">
        <p14:creationId xmlns:p14="http://schemas.microsoft.com/office/powerpoint/2010/main" val="261327644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p:cNvSpPr/>
          <p:nvPr/>
        </p:nvSpPr>
        <p:spPr>
          <a:xfrm>
            <a:off x="755651" y="1474787"/>
            <a:ext cx="4942290" cy="4618037"/>
          </a:xfrm>
          <a:prstGeom prst="rect">
            <a:avLst/>
          </a:prstGeom>
          <a:solidFill>
            <a:srgbClr val="70ACD1">
              <a:alpha val="4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GB">
              <a:solidFill>
                <a:srgbClr val="FFFFFF"/>
              </a:solidFill>
            </a:endParaRPr>
          </a:p>
        </p:txBody>
      </p:sp>
      <p:sp>
        <p:nvSpPr>
          <p:cNvPr id="25603" name="TextBox 6"/>
          <p:cNvSpPr txBox="1">
            <a:spLocks noChangeArrowheads="1"/>
          </p:cNvSpPr>
          <p:nvPr/>
        </p:nvSpPr>
        <p:spPr bwMode="auto">
          <a:xfrm>
            <a:off x="755650" y="1691403"/>
            <a:ext cx="4659729"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marL="285750" indent="-285750">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r>
              <a:rPr lang="en-GB" dirty="0"/>
              <a:t>Today we are going to recreate these 2 paintings by Monet. You could use pastels, paint, pencils, pens or </a:t>
            </a:r>
            <a:r>
              <a:rPr lang="en-GB" dirty="0" err="1"/>
              <a:t>purplemash</a:t>
            </a:r>
            <a:r>
              <a:rPr lang="en-GB" dirty="0"/>
              <a:t>.</a:t>
            </a:r>
          </a:p>
          <a:p>
            <a:endParaRPr lang="en-GB" dirty="0"/>
          </a:p>
          <a:p>
            <a:pPr>
              <a:buFont typeface="Arial" panose="020B0604020202020204" pitchFamily="34" charset="0"/>
              <a:buChar char="•"/>
            </a:pPr>
            <a:r>
              <a:rPr lang="en-GB" dirty="0"/>
              <a:t>You will need to use the same colours for  the sky and the reflection.</a:t>
            </a:r>
          </a:p>
          <a:p>
            <a:pPr>
              <a:buFont typeface="Arial" panose="020B0604020202020204" pitchFamily="34" charset="0"/>
              <a:buChar char="•"/>
            </a:pPr>
            <a:endParaRPr lang="en-GB" dirty="0"/>
          </a:p>
          <a:p>
            <a:pPr>
              <a:buFont typeface="Arial" panose="020B0604020202020204" pitchFamily="34" charset="0"/>
              <a:buChar char="•"/>
            </a:pPr>
            <a:r>
              <a:rPr lang="en-GB" dirty="0"/>
              <a:t>Try to use blues and purples for one of the pictures, and reds and yellows for the other.</a:t>
            </a:r>
          </a:p>
          <a:p>
            <a:pPr>
              <a:buFont typeface="Arial" panose="020B0604020202020204" pitchFamily="34" charset="0"/>
              <a:buChar char="•"/>
            </a:pPr>
            <a:endParaRPr lang="en-GB" dirty="0"/>
          </a:p>
          <a:p>
            <a:pPr>
              <a:buFont typeface="Arial" panose="020B0604020202020204" pitchFamily="34" charset="0"/>
              <a:buChar char="•"/>
            </a:pPr>
            <a:r>
              <a:rPr lang="en-GB" dirty="0"/>
              <a:t> Start by drawing an outline of the building on the paper, and colour carefully around it.</a:t>
            </a:r>
          </a:p>
          <a:p>
            <a:pPr>
              <a:buFont typeface="Arial" panose="020B0604020202020204" pitchFamily="34" charset="0"/>
              <a:buChar char="•"/>
            </a:pPr>
            <a:endParaRPr lang="en-GB" dirty="0"/>
          </a:p>
          <a:p>
            <a:pPr marL="0" indent="0"/>
            <a:r>
              <a:rPr lang="en-GB" dirty="0">
                <a:latin typeface="Sassoon Infant Md" panose="02000603050000020003" pitchFamily="50" charset="0"/>
              </a:rPr>
              <a:t>Be careful not to smudge your work. </a:t>
            </a:r>
          </a:p>
        </p:txBody>
      </p:sp>
      <p:pic>
        <p:nvPicPr>
          <p:cNvPr id="25604" name="Individual Work"/>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Content Placeholder 5" descr="File:Le Parlement de Londres Monet.jpg"/>
          <p:cNvPicPr>
            <a:picLocks/>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813827" y="3848081"/>
            <a:ext cx="2574522" cy="2244743"/>
          </a:xfrm>
          <a:prstGeom prst="rect">
            <a:avLst/>
          </a:prstGeom>
          <a:noFill/>
          <a:ln w="25400">
            <a:noFill/>
          </a:ln>
        </p:spPr>
      </p:pic>
      <p:pic>
        <p:nvPicPr>
          <p:cNvPr id="9" name="Picture 8" descr="https://farm3.staticflickr.com/2474/4082861428_ab17e160d5_o.jpg"/>
          <p:cNvPicPr/>
          <p:nvPr/>
        </p:nvPicPr>
        <p:blipFill>
          <a:blip r:embed="rId4">
            <a:extLst>
              <a:ext uri="{28A0092B-C50C-407E-A947-70E740481C1C}">
                <a14:useLocalDpi xmlns:a14="http://schemas.microsoft.com/office/drawing/2010/main" val="0"/>
              </a:ext>
            </a:extLst>
          </a:blip>
          <a:srcRect/>
          <a:stretch>
            <a:fillRect/>
          </a:stretch>
        </p:blipFill>
        <p:spPr bwMode="auto">
          <a:xfrm>
            <a:off x="5816217" y="1481407"/>
            <a:ext cx="2572133" cy="2265521"/>
          </a:xfrm>
          <a:prstGeom prst="rect">
            <a:avLst/>
          </a:prstGeom>
          <a:noFill/>
          <a:ln>
            <a:noFill/>
          </a:ln>
        </p:spPr>
      </p:pic>
      <p:sp>
        <p:nvSpPr>
          <p:cNvPr id="10" name="TextBox 1"/>
          <p:cNvSpPr txBox="1">
            <a:spLocks noChangeArrowheads="1"/>
          </p:cNvSpPr>
          <p:nvPr/>
        </p:nvSpPr>
        <p:spPr bwMode="auto">
          <a:xfrm>
            <a:off x="2166692" y="6145213"/>
            <a:ext cx="5165725"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r>
              <a:rPr lang="en-GB" altLang="en-US" sz="500" dirty="0">
                <a:latin typeface="BPreplay" panose="02000503000000020004" pitchFamily="50" charset="0"/>
              </a:rPr>
              <a:t>Attribution</a:t>
            </a:r>
            <a:r>
              <a:rPr lang="en-GB" altLang="en-US" sz="500" dirty="0">
                <a:solidFill>
                  <a:srgbClr val="1C1C1C"/>
                </a:solidFill>
                <a:latin typeface="BPreplay" panose="02000503000000020004" pitchFamily="50" charset="0"/>
              </a:rPr>
              <a:t> - Photo courtesy of emmeffe6 (@flickr.com) - granted under creative commons licence - attribution</a:t>
            </a:r>
          </a:p>
        </p:txBody>
      </p:sp>
      <p:sp>
        <p:nvSpPr>
          <p:cNvPr id="12"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dirty="0">
                <a:latin typeface="Sassoon Infant Md" panose="02000603050000020003" pitchFamily="50" charset="0"/>
              </a:rPr>
              <a:t>Today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p:cNvSpPr/>
          <p:nvPr/>
        </p:nvSpPr>
        <p:spPr>
          <a:xfrm>
            <a:off x="755650" y="1474789"/>
            <a:ext cx="7637463" cy="1596886"/>
          </a:xfrm>
          <a:prstGeom prst="rect">
            <a:avLst/>
          </a:prstGeom>
          <a:solidFill>
            <a:schemeClr val="accent1">
              <a:lumMod val="60000"/>
              <a:lumOff val="40000"/>
              <a:alpha val="46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FFFFFF"/>
              </a:solidFill>
            </a:endParaRPr>
          </a:p>
        </p:txBody>
      </p:sp>
      <p:pic>
        <p:nvPicPr>
          <p:cNvPr id="11" name="Picture 10" descr="https://farm4.staticflickr.com/3810/12882689093_59191cb9b1_b.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55650" y="3158200"/>
            <a:ext cx="4186474" cy="2934626"/>
          </a:xfrm>
          <a:prstGeom prst="rect">
            <a:avLst/>
          </a:prstGeom>
          <a:noFill/>
          <a:ln>
            <a:noFill/>
          </a:ln>
        </p:spPr>
      </p:pic>
      <p:pic>
        <p:nvPicPr>
          <p:cNvPr id="12" name="Content Placeholder 5" descr="File:Le Parlement de Londres Monet.jpg"/>
          <p:cNvPicPr>
            <a:picLocks/>
          </p:cNvPicPr>
          <p:nvPr/>
        </p:nvPicPr>
        <p:blipFill>
          <a:blip r:embed="rId3">
            <a:extLst>
              <a:ext uri="{28A0092B-C50C-407E-A947-70E740481C1C}">
                <a14:useLocalDpi xmlns:a14="http://schemas.microsoft.com/office/drawing/2010/main" val="0"/>
              </a:ext>
            </a:extLst>
          </a:blip>
          <a:srcRect/>
          <a:stretch>
            <a:fillRect/>
          </a:stretch>
        </p:blipFill>
        <p:spPr bwMode="auto">
          <a:xfrm>
            <a:off x="5022596" y="3158200"/>
            <a:ext cx="3365754" cy="2934625"/>
          </a:xfrm>
          <a:prstGeom prst="rect">
            <a:avLst/>
          </a:prstGeom>
          <a:noFill/>
          <a:ln w="25400">
            <a:noFill/>
          </a:ln>
        </p:spPr>
      </p:pic>
      <p:sp>
        <p:nvSpPr>
          <p:cNvPr id="10243" name="Content Placeholder 6"/>
          <p:cNvSpPr>
            <a:spLocks noGrp="1"/>
          </p:cNvSpPr>
          <p:nvPr>
            <p:ph idx="1"/>
          </p:nvPr>
        </p:nvSpPr>
        <p:spPr>
          <a:xfrm>
            <a:off x="755651" y="1474788"/>
            <a:ext cx="7632700" cy="1596887"/>
          </a:xfrm>
        </p:spPr>
        <p:txBody>
          <a:bodyPr anchor="ctr"/>
          <a:lstStyle/>
          <a:p>
            <a:pPr marL="0" indent="0" algn="ctr">
              <a:buNone/>
            </a:pPr>
            <a:r>
              <a:rPr lang="en-GB" dirty="0">
                <a:latin typeface="Sassoon Infant Md" panose="02000603050000020003" pitchFamily="50" charset="0"/>
              </a:rPr>
              <a:t>Do you prefer Monet’s Landscapes or Cityscapes?</a:t>
            </a:r>
          </a:p>
          <a:p>
            <a:pPr marL="0" indent="0" algn="ctr">
              <a:buNone/>
            </a:pPr>
            <a:r>
              <a:rPr lang="en-GB" dirty="0"/>
              <a:t>Explain your answer to your partner.</a:t>
            </a:r>
          </a:p>
        </p:txBody>
      </p:sp>
      <p:pic>
        <p:nvPicPr>
          <p:cNvPr id="10244" name="Talking Partners"/>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6" name="TextBox 1"/>
          <p:cNvSpPr txBox="1">
            <a:spLocks noChangeArrowheads="1"/>
          </p:cNvSpPr>
          <p:nvPr/>
        </p:nvSpPr>
        <p:spPr bwMode="auto">
          <a:xfrm>
            <a:off x="1609792" y="6133004"/>
            <a:ext cx="5891844" cy="1692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algn="ctr" eaLnBrk="1" hangingPunct="1"/>
            <a:r>
              <a:rPr lang="en-GB" altLang="en-US" sz="500" dirty="0">
                <a:latin typeface="BPreplay" panose="02000503000000020004" pitchFamily="50" charset="0"/>
              </a:rPr>
              <a:t>Attribution</a:t>
            </a:r>
            <a:r>
              <a:rPr lang="en-GB" altLang="en-US" sz="500" dirty="0">
                <a:solidFill>
                  <a:srgbClr val="1C1C1C"/>
                </a:solidFill>
                <a:latin typeface="BPreplay" panose="02000503000000020004" pitchFamily="50" charset="0"/>
              </a:rPr>
              <a:t> - Photo courtesy of CarlosR38 (@flickr.com) - granted under creative commons licence - attribution</a:t>
            </a:r>
          </a:p>
        </p:txBody>
      </p:sp>
      <p:sp>
        <p:nvSpPr>
          <p:cNvPr id="9" name="Title 5"/>
          <p:cNvSpPr>
            <a:spLocks/>
          </p:cNvSpPr>
          <p:nvPr/>
        </p:nvSpPr>
        <p:spPr bwMode="auto">
          <a:xfrm>
            <a:off x="457200" y="436563"/>
            <a:ext cx="8220075" cy="10382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eaLnBrk="1" hangingPunct="1">
              <a:spcBef>
                <a:spcPct val="0"/>
              </a:spcBef>
              <a:buFontTx/>
              <a:buNone/>
            </a:pPr>
            <a:r>
              <a:rPr lang="en-GB" altLang="en-US" sz="4000" b="1" dirty="0">
                <a:latin typeface="Sassoon Infant Md" panose="02000603050000020003" pitchFamily="50" charset="0"/>
              </a:rPr>
              <a:t>Landscapes or Cityscapes?</a:t>
            </a:r>
          </a:p>
        </p:txBody>
      </p:sp>
    </p:spTree>
    <p:extLst>
      <p:ext uri="{BB962C8B-B14F-4D97-AF65-F5344CB8AC3E}">
        <p14:creationId xmlns:p14="http://schemas.microsoft.com/office/powerpoint/2010/main" val="256581211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ounded Rectangle 24"/>
          <p:cNvSpPr/>
          <p:nvPr/>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24" name="Rounded Rectangle 23"/>
          <p:cNvSpPr/>
          <p:nvPr/>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196" name="Title 1"/>
          <p:cNvSpPr txBox="1">
            <a:spLocks/>
          </p:cNvSpPr>
          <p:nvPr/>
        </p:nvSpPr>
        <p:spPr bwMode="auto">
          <a:xfrm>
            <a:off x="628650" y="30718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lnSpc>
                <a:spcPct val="90000"/>
              </a:lnSpc>
            </a:pPr>
            <a:r>
              <a:rPr lang="en-US" altLang="en-US" sz="3600" b="1">
                <a:latin typeface="Sassoon Infant Md" panose="02000603050000020003" pitchFamily="50" charset="0"/>
              </a:rPr>
              <a:t>Success Criteria</a:t>
            </a:r>
          </a:p>
        </p:txBody>
      </p:sp>
      <p:sp>
        <p:nvSpPr>
          <p:cNvPr id="8197" name="Title 1"/>
          <p:cNvSpPr txBox="1">
            <a:spLocks/>
          </p:cNvSpPr>
          <p:nvPr/>
        </p:nvSpPr>
        <p:spPr bwMode="auto">
          <a:xfrm>
            <a:off x="628650" y="735013"/>
            <a:ext cx="7886700" cy="53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nchor="ctr" anchorCtr="1"/>
          <a:lstStyle>
            <a:lvl1pPr>
              <a:defRPr>
                <a:solidFill>
                  <a:schemeClr val="tx1"/>
                </a:solidFill>
                <a:latin typeface="Sassoon Infant Rg" panose="02000503030000020003" pitchFamily="50" charset="0"/>
              </a:defRPr>
            </a:lvl1pPr>
            <a:lvl2pPr marL="742950" indent="-285750">
              <a:defRPr>
                <a:solidFill>
                  <a:schemeClr val="tx1"/>
                </a:solidFill>
                <a:latin typeface="Sassoon Infant Rg" panose="02000503030000020003" pitchFamily="50" charset="0"/>
              </a:defRPr>
            </a:lvl2pPr>
            <a:lvl3pPr marL="1143000" indent="-228600">
              <a:defRPr>
                <a:solidFill>
                  <a:schemeClr val="tx1"/>
                </a:solidFill>
                <a:latin typeface="Sassoon Infant Rg" panose="02000503030000020003" pitchFamily="50" charset="0"/>
              </a:defRPr>
            </a:lvl3pPr>
            <a:lvl4pPr marL="1600200" indent="-228600">
              <a:defRPr>
                <a:solidFill>
                  <a:schemeClr val="tx1"/>
                </a:solidFill>
                <a:latin typeface="Sassoon Infant Rg" panose="02000503030000020003" pitchFamily="50" charset="0"/>
              </a:defRPr>
            </a:lvl4pPr>
            <a:lvl5pPr marL="2057400" indent="-228600">
              <a:defRPr>
                <a:solidFill>
                  <a:schemeClr val="tx1"/>
                </a:solidFill>
                <a:latin typeface="Sassoon Infant Rg" panose="02000503030000020003" pitchFamily="50" charset="0"/>
              </a:defRPr>
            </a:lvl5pPr>
            <a:lvl6pPr marL="2514600" indent="-228600" fontAlgn="base">
              <a:spcBef>
                <a:spcPct val="0"/>
              </a:spcBef>
              <a:spcAft>
                <a:spcPct val="0"/>
              </a:spcAft>
              <a:defRPr>
                <a:solidFill>
                  <a:schemeClr val="tx1"/>
                </a:solidFill>
                <a:latin typeface="Sassoon Infant Rg" panose="02000503030000020003" pitchFamily="50" charset="0"/>
              </a:defRPr>
            </a:lvl6pPr>
            <a:lvl7pPr marL="2971800" indent="-228600" fontAlgn="base">
              <a:spcBef>
                <a:spcPct val="0"/>
              </a:spcBef>
              <a:spcAft>
                <a:spcPct val="0"/>
              </a:spcAft>
              <a:defRPr>
                <a:solidFill>
                  <a:schemeClr val="tx1"/>
                </a:solidFill>
                <a:latin typeface="Sassoon Infant Rg" panose="02000503030000020003" pitchFamily="50" charset="0"/>
              </a:defRPr>
            </a:lvl7pPr>
            <a:lvl8pPr marL="3429000" indent="-228600" fontAlgn="base">
              <a:spcBef>
                <a:spcPct val="0"/>
              </a:spcBef>
              <a:spcAft>
                <a:spcPct val="0"/>
              </a:spcAft>
              <a:defRPr>
                <a:solidFill>
                  <a:schemeClr val="tx1"/>
                </a:solidFill>
                <a:latin typeface="Sassoon Infant Rg" panose="02000503030000020003" pitchFamily="50" charset="0"/>
              </a:defRPr>
            </a:lvl8pPr>
            <a:lvl9pPr marL="3886200" indent="-228600" fontAlgn="base">
              <a:spcBef>
                <a:spcPct val="0"/>
              </a:spcBef>
              <a:spcAft>
                <a:spcPct val="0"/>
              </a:spcAft>
              <a:defRPr>
                <a:solidFill>
                  <a:schemeClr val="tx1"/>
                </a:solidFill>
                <a:latin typeface="Sassoon Infant Rg" panose="02000503030000020003" pitchFamily="50" charset="0"/>
              </a:defRPr>
            </a:lvl9pPr>
          </a:lstStyle>
          <a:p>
            <a:pPr eaLnBrk="1" hangingPunct="1">
              <a:lnSpc>
                <a:spcPct val="90000"/>
              </a:lnSpc>
            </a:pPr>
            <a:r>
              <a:rPr lang="en-US" altLang="en-US" sz="3600" b="1">
                <a:latin typeface="Sassoon Infant Md" panose="02000603050000020003" pitchFamily="50" charset="0"/>
              </a:rPr>
              <a:t>Aim</a:t>
            </a:r>
          </a:p>
        </p:txBody>
      </p:sp>
      <p:sp>
        <p:nvSpPr>
          <p:cNvPr id="8198" name="Content Placeholder 15"/>
          <p:cNvSpPr>
            <a:spLocks noGrp="1"/>
          </p:cNvSpPr>
          <p:nvPr>
            <p:ph idx="1"/>
          </p:nvPr>
        </p:nvSpPr>
        <p:spPr>
          <a:xfrm>
            <a:off x="628650" y="1127125"/>
            <a:ext cx="7886700" cy="1409700"/>
          </a:xfrm>
        </p:spPr>
        <p:txBody>
          <a:bodyPr/>
          <a:lstStyle/>
          <a:p>
            <a:r>
              <a:rPr lang="en-GB" dirty="0"/>
              <a:t>I can use pastels to create a cityscape.</a:t>
            </a:r>
          </a:p>
          <a:p>
            <a:r>
              <a:rPr lang="en-GB" dirty="0"/>
              <a:t>I can describe the work of the artist, Monet.</a:t>
            </a:r>
          </a:p>
        </p:txBody>
      </p:sp>
      <p:sp>
        <p:nvSpPr>
          <p:cNvPr id="8199" name="Content Placeholder 15"/>
          <p:cNvSpPr txBox="1">
            <a:spLocks/>
          </p:cNvSpPr>
          <p:nvPr/>
        </p:nvSpPr>
        <p:spPr bwMode="auto">
          <a:xfrm>
            <a:off x="628650" y="3467100"/>
            <a:ext cx="7886700" cy="2625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miter lim="800000"/>
                <a:headEnd/>
                <a:tailEnd/>
              </a14:hiddenLine>
            </a:ext>
          </a:extLst>
        </p:spPr>
        <p:txBody>
          <a:bodyPr lIns="180000" tIns="252000" rIns="252000" bIns="180000"/>
          <a:lstStyle>
            <a:lvl1pPr marL="228600" indent="-228600">
              <a:lnSpc>
                <a:spcPct val="90000"/>
              </a:lnSpc>
              <a:spcBef>
                <a:spcPts val="1000"/>
              </a:spcBef>
              <a:buFont typeface="Arial" panose="020B0604020202020204" pitchFamily="34" charset="0"/>
              <a:buChar char="•"/>
              <a:defRPr>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5pPr>
            <a:lvl6pPr marL="25146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6pPr>
            <a:lvl7pPr marL="29718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7pPr>
            <a:lvl8pPr marL="34290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8pPr>
            <a:lvl9pPr marL="3886200" indent="-228600" fontAlgn="base">
              <a:lnSpc>
                <a:spcPct val="90000"/>
              </a:lnSpc>
              <a:spcBef>
                <a:spcPts val="500"/>
              </a:spcBef>
              <a:spcAft>
                <a:spcPct val="0"/>
              </a:spcAft>
              <a:buFont typeface="Arial" panose="020B0604020202020204" pitchFamily="34" charset="0"/>
              <a:buChar char="•"/>
              <a:defRPr sz="1400">
                <a:solidFill>
                  <a:srgbClr val="1C1C1C"/>
                </a:solidFill>
                <a:latin typeface="Sassoon Infant Rg" panose="02000503030000020003" pitchFamily="50" charset="0"/>
                <a:ea typeface="Sassoon Infant Rg" panose="02000503030000020003" pitchFamily="50" charset="0"/>
                <a:cs typeface="Sassoon Infant Rg" panose="02000503030000020003" pitchFamily="50" charset="0"/>
              </a:defRPr>
            </a:lvl9pPr>
          </a:lstStyle>
          <a:p>
            <a:pPr lvl="0"/>
            <a:r>
              <a:rPr lang="en-GB" dirty="0"/>
              <a:t>I can use pastels to create a colourful sky.</a:t>
            </a:r>
          </a:p>
          <a:p>
            <a:pPr lvl="0"/>
            <a:r>
              <a:rPr lang="en-GB" dirty="0"/>
              <a:t>I can draw the outline of the building in my picture and leave the building the same colour as the paper.</a:t>
            </a:r>
          </a:p>
          <a:p>
            <a:pPr lvl="0"/>
            <a:r>
              <a:rPr lang="en-GB" dirty="0"/>
              <a:t>I can create a reflection of the building in the water.</a:t>
            </a:r>
          </a:p>
          <a:p>
            <a:pPr marL="0" indent="0">
              <a:buNone/>
            </a:pPr>
            <a:endParaRPr lang="en-GB" dirty="0"/>
          </a:p>
          <a:p>
            <a:pPr lvl="0"/>
            <a:r>
              <a:rPr lang="en-GB" dirty="0"/>
              <a:t>I can explain that Monet painted the same scene lots of times.</a:t>
            </a:r>
          </a:p>
          <a:p>
            <a:r>
              <a:rPr lang="en-GB" dirty="0"/>
              <a:t>I can explain that Monet used colours to capture changing light.</a:t>
            </a:r>
          </a:p>
          <a:p>
            <a:pPr eaLnBrk="1" hangingPunct="1"/>
            <a:endParaRPr lang="en-GB" altLang="en-US" dirty="0"/>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96200" y="612775"/>
            <a:ext cx="865188" cy="863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617021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sld>
</file>

<file path=ppt/theme/theme1.xml><?xml version="1.0" encoding="utf-8"?>
<a:theme xmlns:a="http://schemas.openxmlformats.org/drawingml/2006/main" name="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2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4.xml><?xml version="1.0" encoding="utf-8"?>
<a:theme xmlns:a="http://schemas.openxmlformats.org/drawingml/2006/main" name="3_Office Theme">
  <a:themeElements>
    <a:clrScheme name="Twinkl Planit">
      <a:dk1>
        <a:srgbClr val="1C1C1C"/>
      </a:dk1>
      <a:lt1>
        <a:srgbClr val="FFFFFF"/>
      </a:lt1>
      <a:dk2>
        <a:srgbClr val="132A8C"/>
      </a:dk2>
      <a:lt2>
        <a:srgbClr val="E2E2E2"/>
      </a:lt2>
      <a:accent1>
        <a:srgbClr val="6B388C"/>
      </a:accent1>
      <a:accent2>
        <a:srgbClr val="E6236A"/>
      </a:accent2>
      <a:accent3>
        <a:srgbClr val="32B3A2"/>
      </a:accent3>
      <a:accent4>
        <a:srgbClr val="A21774"/>
      </a:accent4>
      <a:accent5>
        <a:srgbClr val="14B4E4"/>
      </a:accent5>
      <a:accent6>
        <a:srgbClr val="EE7918"/>
      </a:accent6>
      <a:hlink>
        <a:srgbClr val="14B4E4"/>
      </a:hlink>
      <a:folHlink>
        <a:srgbClr val="86CEFA"/>
      </a:folHlink>
    </a:clrScheme>
    <a:fontScheme name="Twinkl Planit">
      <a:majorFont>
        <a:latin typeface="Sassoon Infant Md"/>
        <a:ea typeface=""/>
        <a:cs typeface=""/>
      </a:majorFont>
      <a:minorFont>
        <a:latin typeface="Sassoon Infant Rg"/>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1258</TotalTime>
  <Words>1080</Words>
  <Application>Microsoft Office PowerPoint</Application>
  <PresentationFormat>On-screen Show (4:3)</PresentationFormat>
  <Paragraphs>119</Paragraphs>
  <Slides>19</Slides>
  <Notes>0</Notes>
  <HiddenSlides>0</HiddenSlides>
  <MMClips>0</MMClips>
  <ScaleCrop>false</ScaleCrop>
  <HeadingPairs>
    <vt:vector size="6" baseType="variant">
      <vt:variant>
        <vt:lpstr>Fonts Used</vt:lpstr>
      </vt:variant>
      <vt:variant>
        <vt:i4>5</vt:i4>
      </vt:variant>
      <vt:variant>
        <vt:lpstr>Theme</vt:lpstr>
      </vt:variant>
      <vt:variant>
        <vt:i4>4</vt:i4>
      </vt:variant>
      <vt:variant>
        <vt:lpstr>Slide Titles</vt:lpstr>
      </vt:variant>
      <vt:variant>
        <vt:i4>19</vt:i4>
      </vt:variant>
    </vt:vector>
  </HeadingPairs>
  <TitlesOfParts>
    <vt:vector size="28" baseType="lpstr">
      <vt:lpstr>Sassoon Infant Md</vt:lpstr>
      <vt:lpstr>Calibri</vt:lpstr>
      <vt:lpstr>Sassoon Infant Rg</vt:lpstr>
      <vt:lpstr>Arial</vt:lpstr>
      <vt:lpstr>BPreplay</vt:lpstr>
      <vt:lpstr>Office Theme</vt:lpstr>
      <vt:lpstr>1_Office Theme</vt:lpstr>
      <vt:lpstr>2_Office Theme</vt:lpstr>
      <vt:lpstr>3_Office Theme</vt:lpstr>
      <vt:lpstr>Art and Design</vt:lpstr>
      <vt:lpstr>PowerPoint Presentation</vt:lpstr>
      <vt:lpstr>PowerPoint Presentation</vt:lpstr>
      <vt:lpstr>Claude Monet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Houses of Parliament</vt:lpstr>
      <vt:lpstr>1902</vt:lpstr>
      <vt:lpstr>1904</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Romy McDonald</cp:lastModifiedBy>
  <cp:revision>109</cp:revision>
  <dcterms:created xsi:type="dcterms:W3CDTF">2014-10-01T16:09:27Z</dcterms:created>
  <dcterms:modified xsi:type="dcterms:W3CDTF">2021-01-19T14:16:20Z</dcterms:modified>
</cp:coreProperties>
</file>