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handoutMasterIdLst>
    <p:handoutMasterId r:id="rId24"/>
  </p:handoutMasterIdLst>
  <p:sldIdLst>
    <p:sldId id="261" r:id="rId2"/>
    <p:sldId id="258" r:id="rId3"/>
    <p:sldId id="263" r:id="rId4"/>
    <p:sldId id="264" r:id="rId5"/>
    <p:sldId id="268" r:id="rId6"/>
    <p:sldId id="267" r:id="rId7"/>
    <p:sldId id="286" r:id="rId8"/>
    <p:sldId id="269" r:id="rId9"/>
    <p:sldId id="271" r:id="rId10"/>
    <p:sldId id="287" r:id="rId11"/>
    <p:sldId id="288" r:id="rId12"/>
    <p:sldId id="289" r:id="rId13"/>
    <p:sldId id="290" r:id="rId14"/>
    <p:sldId id="291" r:id="rId15"/>
    <p:sldId id="293" r:id="rId16"/>
    <p:sldId id="292" r:id="rId17"/>
    <p:sldId id="294" r:id="rId18"/>
    <p:sldId id="280" r:id="rId19"/>
    <p:sldId id="282" r:id="rId20"/>
    <p:sldId id="283" r:id="rId21"/>
    <p:sldId id="284" r:id="rId22"/>
    <p:sldId id="285" r:id="rId23"/>
  </p:sldIdLst>
  <p:sldSz cx="9144000" cy="6858000" type="screen4x3"/>
  <p:notesSz cx="6858000" cy="9144000"/>
  <p:embeddedFontLst>
    <p:embeddedFont>
      <p:font typeface="BPreplay" panose="02000503000000020004" charset="0"/>
      <p:regular r:id="rId25"/>
      <p:bold r:id="rId26"/>
      <p:italic r:id="rId27"/>
      <p:boldItalic r:id="rId28"/>
    </p:embeddedFont>
    <p:embeddedFont>
      <p:font typeface="Calibri" panose="020F0502020204030204" pitchFamily="34" charset="0"/>
      <p:regular r:id="rId29"/>
      <p:bold r:id="rId30"/>
      <p:italic r:id="rId31"/>
      <p:boldItalic r:id="rId32"/>
    </p:embeddedFont>
    <p:embeddedFont>
      <p:font typeface="Sassoon Infant Md" panose="02000603050000020003" charset="0"/>
      <p:regular r:id="rId33"/>
    </p:embeddedFont>
    <p:embeddedFont>
      <p:font typeface="Sassoon Infant Rg" panose="02000503030000020003" charset="0"/>
      <p:regular r:id="rId34"/>
      <p:bold r:id="rId35"/>
    </p:embeddedFont>
  </p:embeddedFontLst>
  <p:defaultTextStyle>
    <a:defPPr>
      <a:defRPr lang="en-US"/>
    </a:defPPr>
    <a:lvl1pPr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1pPr>
    <a:lvl2pPr marL="4572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2pPr>
    <a:lvl3pPr marL="9144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3pPr>
    <a:lvl4pPr marL="13716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4pPr>
    <a:lvl5pPr marL="18288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5pPr>
    <a:lvl6pPr marL="2286000" algn="l" defTabSz="914400" rtl="0" eaLnBrk="1" latinLnBrk="0" hangingPunct="1">
      <a:defRPr kern="1200">
        <a:solidFill>
          <a:schemeClr val="tx1"/>
        </a:solidFill>
        <a:latin typeface="Sassoon Infant Rg" panose="02000503030000020003" pitchFamily="50" charset="0"/>
        <a:ea typeface="+mn-ea"/>
        <a:cs typeface="+mn-cs"/>
      </a:defRPr>
    </a:lvl6pPr>
    <a:lvl7pPr marL="2743200" algn="l" defTabSz="914400" rtl="0" eaLnBrk="1" latinLnBrk="0" hangingPunct="1">
      <a:defRPr kern="1200">
        <a:solidFill>
          <a:schemeClr val="tx1"/>
        </a:solidFill>
        <a:latin typeface="Sassoon Infant Rg" panose="02000503030000020003" pitchFamily="50" charset="0"/>
        <a:ea typeface="+mn-ea"/>
        <a:cs typeface="+mn-cs"/>
      </a:defRPr>
    </a:lvl7pPr>
    <a:lvl8pPr marL="3200400" algn="l" defTabSz="914400" rtl="0" eaLnBrk="1" latinLnBrk="0" hangingPunct="1">
      <a:defRPr kern="1200">
        <a:solidFill>
          <a:schemeClr val="tx1"/>
        </a:solidFill>
        <a:latin typeface="Sassoon Infant Rg" panose="02000503030000020003" pitchFamily="50" charset="0"/>
        <a:ea typeface="+mn-ea"/>
        <a:cs typeface="+mn-cs"/>
      </a:defRPr>
    </a:lvl8pPr>
    <a:lvl9pPr marL="3657600" algn="l" defTabSz="914400" rtl="0" eaLnBrk="1" latinLnBrk="0" hangingPunct="1">
      <a:defRPr kern="1200">
        <a:solidFill>
          <a:schemeClr val="tx1"/>
        </a:solidFill>
        <a:latin typeface="Sassoon Infant Rg" panose="02000503030000020003" pitchFamily="50" charset="0"/>
        <a:ea typeface="+mn-ea"/>
        <a:cs typeface="+mn-cs"/>
      </a:defRPr>
    </a:lvl9pPr>
  </p:defaultTextStyle>
  <p:extLst>
    <p:ext uri="{EFAFB233-063F-42B5-8137-9DF3F51BA10A}">
      <p15:sldGuideLst xmlns:p15="http://schemas.microsoft.com/office/powerpoint/2012/main">
        <p15:guide id="1" orient="horz" pos="2137">
          <p15:clr>
            <a:srgbClr val="A4A3A4"/>
          </p15:clr>
        </p15:guide>
        <p15:guide id="2" pos="2880">
          <p15:clr>
            <a:srgbClr val="A4A3A4"/>
          </p15:clr>
        </p15:guide>
        <p15:guide id="3" pos="680">
          <p15:clr>
            <a:srgbClr val="A4A3A4"/>
          </p15:clr>
        </p15:guide>
        <p15:guide id="4" orient="horz" pos="3997">
          <p15:clr>
            <a:srgbClr val="A4A3A4"/>
          </p15:clr>
        </p15:guide>
        <p15:guide id="5" pos="5443">
          <p15:clr>
            <a:srgbClr val="A4A3A4"/>
          </p15:clr>
        </p15:guide>
        <p15:guide id="6" orient="horz" pos="323">
          <p15:clr>
            <a:srgbClr val="A4A3A4"/>
          </p15:clr>
        </p15:guide>
        <p15:guide id="7" pos="476">
          <p15:clr>
            <a:srgbClr val="A4A3A4"/>
          </p15:clr>
        </p15:guide>
        <p15:guide id="8" orient="horz" pos="459">
          <p15:clr>
            <a:srgbClr val="A4A3A4"/>
          </p15:clr>
        </p15:guide>
        <p15:guide id="9" orient="horz" pos="3838">
          <p15:clr>
            <a:srgbClr val="A4A3A4"/>
          </p15:clr>
        </p15:guide>
        <p15:guide id="10" pos="5284">
          <p15:clr>
            <a:srgbClr val="A4A3A4"/>
          </p15:clr>
        </p15:guide>
        <p15:guide id="11" pos="50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38ED1"/>
    <a:srgbClr val="F4DC77"/>
    <a:srgbClr val="70ACD1"/>
    <a:srgbClr val="F4DE7B"/>
    <a:srgbClr val="6E8EA3"/>
    <a:srgbClr val="FEFBDA"/>
    <a:srgbClr val="FFFFE1"/>
    <a:srgbClr val="FDFDF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240" autoAdjust="0"/>
    <p:restoredTop sz="94660"/>
  </p:normalViewPr>
  <p:slideViewPr>
    <p:cSldViewPr snapToGrid="0" showGuides="1">
      <p:cViewPr varScale="1">
        <p:scale>
          <a:sx n="72" d="100"/>
          <a:sy n="72" d="100"/>
        </p:scale>
        <p:origin x="1338" y="60"/>
      </p:cViewPr>
      <p:guideLst>
        <p:guide orient="horz" pos="2137"/>
        <p:guide pos="2880"/>
        <p:guide pos="680"/>
        <p:guide orient="horz" pos="3997"/>
        <p:guide pos="5443"/>
        <p:guide orient="horz" pos="323"/>
        <p:guide pos="476"/>
        <p:guide orient="horz" pos="459"/>
        <p:guide orient="horz" pos="3838"/>
        <p:guide pos="5284"/>
        <p:guide pos="5080"/>
      </p:guideLst>
    </p:cSldViewPr>
  </p:slideViewPr>
  <p:notesTextViewPr>
    <p:cViewPr>
      <p:scale>
        <a:sx n="1" d="1"/>
        <a:sy n="1" d="1"/>
      </p:scale>
      <p:origin x="0" y="0"/>
    </p:cViewPr>
  </p:notesTextViewPr>
  <p:notesViewPr>
    <p:cSldViewPr snapToGrid="0" showGuides="1">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2.fntdata"/><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10.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1.fntdata"/><Relationship Id="rId33" Type="http://schemas.openxmlformats.org/officeDocument/2006/relationships/font" Target="fonts/font9.fntdata"/><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32" Type="http://schemas.openxmlformats.org/officeDocument/2006/relationships/font" Target="fonts/font8.fntdata"/><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4.fntdata"/><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3.fntdata"/><Relationship Id="rId30" Type="http://schemas.openxmlformats.org/officeDocument/2006/relationships/font" Target="fonts/font6.fntdata"/><Relationship Id="rId35" Type="http://schemas.openxmlformats.org/officeDocument/2006/relationships/font" Target="fonts/font11.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9F382622-EEE2-4234-A4B3-4E3601D4580F}" type="datetimeFigureOut">
              <a:rPr lang="en-GB"/>
              <a:pPr>
                <a:defRPr/>
              </a:pPr>
              <a:t>06/01/2021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905AA279-D3A6-4207-8158-A4A9C42057AA}" type="slidenum">
              <a:rPr lang="en-GB"/>
              <a:pPr>
                <a:defRPr/>
              </a:pPr>
              <a:t>‹#›</a:t>
            </a:fld>
            <a:endParaRPr lang="en-GB"/>
          </a:p>
        </p:txBody>
      </p:sp>
    </p:spTree>
    <p:extLst>
      <p:ext uri="{BB962C8B-B14F-4D97-AF65-F5344CB8AC3E}">
        <p14:creationId xmlns:p14="http://schemas.microsoft.com/office/powerpoint/2010/main" val="2294504094"/>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466725" y="1122363"/>
            <a:ext cx="8201025" cy="2387600"/>
          </a:xfrm>
        </p:spPr>
        <p:txBody>
          <a:bodyPr>
            <a:normAutofit/>
          </a:bodyPr>
          <a:lstStyle>
            <a:lvl1pPr algn="ctr">
              <a:defRPr sz="4000">
                <a:latin typeface="Sassoon Infant Md" panose="02000603050000020003" pitchFamily="50" charset="0"/>
              </a:defRPr>
            </a:lvl1pPr>
          </a:lstStyle>
          <a:p>
            <a:r>
              <a:rPr lang="en-US" dirty="0"/>
              <a:t>Click to edit Master title style</a:t>
            </a:r>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1534461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57198" y="485773"/>
            <a:ext cx="8220075" cy="1595581"/>
          </a:xfrm>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57197" y="2153354"/>
            <a:ext cx="8220075"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1600626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pic>
        <p:nvPicPr>
          <p:cNvPr id="4"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7607577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a:t>Click to edit Master text styles</a:t>
            </a:r>
          </a:p>
        </p:txBody>
      </p:sp>
    </p:spTree>
    <p:extLst>
      <p:ext uri="{BB962C8B-B14F-4D97-AF65-F5344CB8AC3E}">
        <p14:creationId xmlns:p14="http://schemas.microsoft.com/office/powerpoint/2010/main" val="32515447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7670034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001380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8"/>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713" r:id="rId1"/>
    <p:sldLayoutId id="2147483714" r:id="rId2"/>
    <p:sldLayoutId id="2147483715" r:id="rId3"/>
    <p:sldLayoutId id="2147483711" r:id="rId4"/>
    <p:sldLayoutId id="2147483712" r:id="rId5"/>
    <p:sldLayoutId id="2147483716" r:id="rId6"/>
  </p:sldLayoutIdLst>
  <p:txStyles>
    <p:titleStyle>
      <a:lvl1pPr algn="l" rtl="0" eaLnBrk="0" fontAlgn="base" hangingPunct="0">
        <a:lnSpc>
          <a:spcPct val="90000"/>
        </a:lnSpc>
        <a:spcBef>
          <a:spcPct val="0"/>
        </a:spcBef>
        <a:spcAft>
          <a:spcPct val="0"/>
        </a:spcAft>
        <a:defRPr sz="4000" kern="1200">
          <a:solidFill>
            <a:srgbClr val="1C1C1C"/>
          </a:solidFill>
          <a:latin typeface="Sassoon Infant Md" panose="02000603050000020003" pitchFamily="50" charset="0"/>
          <a:ea typeface="+mj-ea"/>
          <a:cs typeface="+mj-cs"/>
        </a:defRPr>
      </a:lvl1pPr>
      <a:lvl2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2pPr>
      <a:lvl3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3pPr>
      <a:lvl4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4pPr>
      <a:lvl5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5pPr>
      <a:lvl6pPr marL="457200" algn="l" rtl="0" fontAlgn="base">
        <a:lnSpc>
          <a:spcPct val="90000"/>
        </a:lnSpc>
        <a:spcBef>
          <a:spcPct val="0"/>
        </a:spcBef>
        <a:spcAft>
          <a:spcPct val="0"/>
        </a:spcAft>
        <a:defRPr sz="4000">
          <a:solidFill>
            <a:srgbClr val="1C1C1C"/>
          </a:solidFill>
          <a:latin typeface="Sassoon Infant Md" panose="02000603050000020003" pitchFamily="50" charset="0"/>
        </a:defRPr>
      </a:lvl6pPr>
      <a:lvl7pPr marL="914400" algn="l" rtl="0" fontAlgn="base">
        <a:lnSpc>
          <a:spcPct val="90000"/>
        </a:lnSpc>
        <a:spcBef>
          <a:spcPct val="0"/>
        </a:spcBef>
        <a:spcAft>
          <a:spcPct val="0"/>
        </a:spcAft>
        <a:defRPr sz="4000">
          <a:solidFill>
            <a:srgbClr val="1C1C1C"/>
          </a:solidFill>
          <a:latin typeface="Sassoon Infant Md" panose="02000603050000020003" pitchFamily="50" charset="0"/>
        </a:defRPr>
      </a:lvl7pPr>
      <a:lvl8pPr marL="1371600" algn="l" rtl="0" fontAlgn="base">
        <a:lnSpc>
          <a:spcPct val="90000"/>
        </a:lnSpc>
        <a:spcBef>
          <a:spcPct val="0"/>
        </a:spcBef>
        <a:spcAft>
          <a:spcPct val="0"/>
        </a:spcAft>
        <a:defRPr sz="4000">
          <a:solidFill>
            <a:srgbClr val="1C1C1C"/>
          </a:solidFill>
          <a:latin typeface="Sassoon Infant Md" panose="02000603050000020003" pitchFamily="50" charset="0"/>
        </a:defRPr>
      </a:lvl8pPr>
      <a:lvl9pPr marL="1828800" algn="l" rtl="0" fontAlgn="base">
        <a:lnSpc>
          <a:spcPct val="90000"/>
        </a:lnSpc>
        <a:spcBef>
          <a:spcPct val="0"/>
        </a:spcBef>
        <a:spcAft>
          <a:spcPct val="0"/>
        </a:spcAft>
        <a:defRPr sz="4000">
          <a:solidFill>
            <a:srgbClr val="1C1C1C"/>
          </a:solidFill>
          <a:latin typeface="Sassoon Infant Md" panose="02000603050000020003" pitchFamily="50"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 Id="rId5" Type="http://schemas.openxmlformats.org/officeDocument/2006/relationships/image" Target="../media/image24.png"/><Relationship Id="rId4" Type="http://schemas.openxmlformats.org/officeDocument/2006/relationships/image" Target="../media/image23.png"/></Relationships>
</file>

<file path=ppt/slides/_rels/slide20.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27.jpeg"/></Relationships>
</file>

<file path=ppt/slides/_rels/slide2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1" name="TextBox 6"/>
          <p:cNvSpPr txBox="1">
            <a:spLocks noChangeArrowheads="1"/>
          </p:cNvSpPr>
          <p:nvPr/>
        </p:nvSpPr>
        <p:spPr bwMode="auto">
          <a:xfrm>
            <a:off x="2071688" y="6383338"/>
            <a:ext cx="49926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bg1"/>
                </a:solidFill>
                <a:latin typeface="BPreplay" panose="02000503000000020004" pitchFamily="50" charset="0"/>
              </a:rPr>
              <a:t>Year One</a:t>
            </a:r>
          </a:p>
        </p:txBody>
      </p:sp>
      <p:sp>
        <p:nvSpPr>
          <p:cNvPr id="4" name="Rectangle 3"/>
          <p:cNvSpPr/>
          <p:nvPr/>
        </p:nvSpPr>
        <p:spPr>
          <a:xfrm>
            <a:off x="0" y="6251575"/>
            <a:ext cx="9144000" cy="61118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cxnSp>
        <p:nvCxnSpPr>
          <p:cNvPr id="6" name="Straight Connector 5"/>
          <p:cNvCxnSpPr/>
          <p:nvPr/>
        </p:nvCxnSpPr>
        <p:spPr>
          <a:xfrm>
            <a:off x="0" y="6251575"/>
            <a:ext cx="9261475"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174" name="TextBox 10"/>
          <p:cNvSpPr txBox="1">
            <a:spLocks noChangeArrowheads="1"/>
          </p:cNvSpPr>
          <p:nvPr/>
        </p:nvSpPr>
        <p:spPr bwMode="auto">
          <a:xfrm>
            <a:off x="2511425" y="6464300"/>
            <a:ext cx="4111625" cy="185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800" b="1">
                <a:solidFill>
                  <a:schemeClr val="bg1"/>
                </a:solidFill>
                <a:latin typeface="BPreplay" panose="02000503000000020004" pitchFamily="50" charset="0"/>
              </a:rPr>
              <a:t>Art and Design</a:t>
            </a:r>
            <a:r>
              <a:rPr lang="en-GB" altLang="en-US" sz="800">
                <a:solidFill>
                  <a:schemeClr val="bg1"/>
                </a:solidFill>
                <a:latin typeface="BPreplay" panose="02000503000000020004" pitchFamily="50" charset="0"/>
              </a:rPr>
              <a:t> | KS1 | Landscapes and Cityscapes | Monet’s Garden | Lesson 1</a:t>
            </a:r>
          </a:p>
        </p:txBody>
      </p:sp>
      <p:sp>
        <p:nvSpPr>
          <p:cNvPr id="7175" name="Text Placeholder 16"/>
          <p:cNvSpPr>
            <a:spLocks noGrp="1"/>
          </p:cNvSpPr>
          <p:nvPr>
            <p:ph type="body" sz="quarter" idx="10"/>
          </p:nvPr>
        </p:nvSpPr>
        <p:spPr>
          <a:xfrm>
            <a:off x="1655763" y="3200400"/>
            <a:ext cx="5832475" cy="542925"/>
          </a:xfrm>
        </p:spPr>
        <p:txBody>
          <a:bodyPr/>
          <a:lstStyle/>
          <a:p>
            <a:pPr eaLnBrk="1" hangingPunct="1"/>
            <a:r>
              <a:rPr lang="en-GB" altLang="en-US"/>
              <a:t>Landscapes and Cityscapes</a:t>
            </a:r>
          </a:p>
        </p:txBody>
      </p:sp>
      <p:sp>
        <p:nvSpPr>
          <p:cNvPr id="7176" name="Title 17"/>
          <p:cNvSpPr>
            <a:spLocks noGrp="1"/>
          </p:cNvSpPr>
          <p:nvPr>
            <p:ph type="title"/>
          </p:nvPr>
        </p:nvSpPr>
        <p:spPr>
          <a:xfrm>
            <a:off x="539750" y="2359025"/>
            <a:ext cx="8064500" cy="655638"/>
          </a:xfrm>
        </p:spPr>
        <p:txBody>
          <a:bodyPr/>
          <a:lstStyle/>
          <a:p>
            <a:pPr eaLnBrk="1" hangingPunct="1"/>
            <a:r>
              <a:rPr lang="en-GB" altLang="en-US"/>
              <a:t>Art and Design</a:t>
            </a:r>
          </a:p>
        </p:txBody>
      </p:sp>
      <p:pic>
        <p:nvPicPr>
          <p:cNvPr id="7177" name="Picture 2"/>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65550" y="982663"/>
            <a:ext cx="1612900" cy="1071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196" name="Title 1"/>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a:solidFill>
                  <a:schemeClr val="tx1"/>
                </a:solidFill>
                <a:latin typeface="Sassoon Infant Md" panose="02000603050000020003" pitchFamily="50" charset="0"/>
              </a:rPr>
              <a:t>Success Criteria</a:t>
            </a:r>
          </a:p>
        </p:txBody>
      </p:sp>
      <p:sp>
        <p:nvSpPr>
          <p:cNvPr id="8197" name="Title 1"/>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a:solidFill>
                  <a:schemeClr val="tx1"/>
                </a:solidFill>
                <a:latin typeface="Sassoon Infant Md" panose="02000603050000020003" pitchFamily="50" charset="0"/>
              </a:rPr>
              <a:t>Aim</a:t>
            </a:r>
          </a:p>
        </p:txBody>
      </p:sp>
      <p:sp>
        <p:nvSpPr>
          <p:cNvPr id="8198" name="Content Placeholder 15"/>
          <p:cNvSpPr>
            <a:spLocks noGrp="1"/>
          </p:cNvSpPr>
          <p:nvPr>
            <p:ph idx="1"/>
          </p:nvPr>
        </p:nvSpPr>
        <p:spPr>
          <a:xfrm>
            <a:off x="628650" y="1127125"/>
            <a:ext cx="7886700" cy="1409700"/>
          </a:xfrm>
        </p:spPr>
        <p:txBody>
          <a:bodyPr/>
          <a:lstStyle/>
          <a:p>
            <a:pPr eaLnBrk="1" hangingPunct="1"/>
            <a:r>
              <a:rPr lang="en-GB" altLang="en-US"/>
              <a:t>I can paint a landscape using colour and texture.</a:t>
            </a:r>
          </a:p>
          <a:p>
            <a:pPr eaLnBrk="1" hangingPunct="1"/>
            <a:r>
              <a:rPr lang="en-GB" altLang="en-US"/>
              <a:t>I can describe the work of the artist, Monet.</a:t>
            </a:r>
          </a:p>
        </p:txBody>
      </p:sp>
      <p:sp>
        <p:nvSpPr>
          <p:cNvPr id="8199" name="Content Placeholder 15"/>
          <p:cNvSpPr txBox="1">
            <a:spLocks/>
          </p:cNvSpPr>
          <p:nvPr/>
        </p:nvSpPr>
        <p:spPr bwMode="auto">
          <a:xfrm>
            <a:off x="628650" y="3467100"/>
            <a:ext cx="7886700" cy="262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r>
              <a:rPr lang="en-GB" altLang="en-US"/>
              <a:t>I can use bright colours to paint a garden.</a:t>
            </a:r>
          </a:p>
          <a:p>
            <a:pPr eaLnBrk="1" hangingPunct="1"/>
            <a:r>
              <a:rPr lang="en-GB" altLang="en-US"/>
              <a:t>I can use my fingers to apply thick paint.</a:t>
            </a:r>
          </a:p>
          <a:p>
            <a:pPr eaLnBrk="1" hangingPunct="1"/>
            <a:endParaRPr lang="en-GB" altLang="en-US"/>
          </a:p>
          <a:p>
            <a:pPr eaLnBrk="1" hangingPunct="1"/>
            <a:r>
              <a:rPr lang="en-GB" altLang="en-US"/>
              <a:t>I can explain that Monet painted lots of pictures outdoors.</a:t>
            </a:r>
          </a:p>
          <a:p>
            <a:pPr eaLnBrk="1" hangingPunct="1"/>
            <a:r>
              <a:rPr lang="en-GB" altLang="en-US"/>
              <a:t>I can talk about the bright colours that Monet used in his paintings.</a:t>
            </a:r>
          </a:p>
          <a:p>
            <a:pPr eaLnBrk="1" hangingPunct="1"/>
            <a:endParaRPr lang="en-GB" alt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55650" y="2676525"/>
            <a:ext cx="4872038" cy="3416300"/>
          </a:xfrm>
          <a:prstGeom prst="rect">
            <a:avLst/>
          </a:prstGeom>
          <a:solidFill>
            <a:srgbClr val="D38ED1">
              <a:alpha val="4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219" name="Title 5"/>
          <p:cNvSpPr>
            <a:spLocks noGrp="1"/>
          </p:cNvSpPr>
          <p:nvPr>
            <p:ph type="title"/>
          </p:nvPr>
        </p:nvSpPr>
        <p:spPr>
          <a:xfrm>
            <a:off x="457200" y="436563"/>
            <a:ext cx="8220075" cy="1038225"/>
          </a:xfrm>
        </p:spPr>
        <p:txBody>
          <a:bodyPr>
            <a:noAutofit/>
          </a:bodyPr>
          <a:lstStyle/>
          <a:p>
            <a:pPr eaLnBrk="1" hangingPunct="1">
              <a:defRPr/>
            </a:pPr>
            <a:r>
              <a:rPr lang="en-GB" altLang="en-US" dirty="0"/>
              <a:t>Claude Monet</a:t>
            </a:r>
          </a:p>
        </p:txBody>
      </p:sp>
      <p:sp>
        <p:nvSpPr>
          <p:cNvPr id="7" name="Content Placeholder 6"/>
          <p:cNvSpPr>
            <a:spLocks noGrp="1"/>
          </p:cNvSpPr>
          <p:nvPr>
            <p:ph idx="1"/>
          </p:nvPr>
        </p:nvSpPr>
        <p:spPr>
          <a:xfrm>
            <a:off x="755650" y="2676525"/>
            <a:ext cx="4872038" cy="3416300"/>
          </a:xfrm>
        </p:spPr>
        <p:txBody>
          <a:bodyPr rtlCol="0" anchor="ctr">
            <a:normAutofit lnSpcReduction="10000"/>
          </a:bodyPr>
          <a:lstStyle/>
          <a:p>
            <a:pPr marL="0" indent="0" eaLnBrk="1" fontAlgn="auto" hangingPunct="1">
              <a:lnSpc>
                <a:spcPct val="100000"/>
              </a:lnSpc>
              <a:spcAft>
                <a:spcPts val="0"/>
              </a:spcAft>
              <a:buFont typeface="Arial" panose="020B0604020202020204" pitchFamily="34" charset="0"/>
              <a:buNone/>
              <a:defRPr/>
            </a:pPr>
            <a:r>
              <a:rPr lang="en-GB" dirty="0">
                <a:cs typeface="+mn-cs"/>
              </a:rPr>
              <a:t>He was a founder of French Impressionist painting.</a:t>
            </a:r>
          </a:p>
          <a:p>
            <a:pPr marL="0" indent="0" eaLnBrk="1" fontAlgn="auto" hangingPunct="1">
              <a:lnSpc>
                <a:spcPct val="100000"/>
              </a:lnSpc>
              <a:spcAft>
                <a:spcPts val="0"/>
              </a:spcAft>
              <a:buFont typeface="Arial" panose="020B0604020202020204" pitchFamily="34" charset="0"/>
              <a:buNone/>
              <a:defRPr/>
            </a:pPr>
            <a:r>
              <a:rPr lang="en-GB" dirty="0">
                <a:cs typeface="+mn-cs"/>
              </a:rPr>
              <a:t>The term “Impressionism” comes from the title of his painting, </a:t>
            </a:r>
            <a:r>
              <a:rPr lang="en-GB" i="1" dirty="0">
                <a:cs typeface="+mn-cs"/>
              </a:rPr>
              <a:t>Impression, Sunrise.</a:t>
            </a:r>
          </a:p>
          <a:p>
            <a:pPr marL="0" indent="0" eaLnBrk="1" fontAlgn="auto" hangingPunct="1">
              <a:lnSpc>
                <a:spcPct val="100000"/>
              </a:lnSpc>
              <a:spcAft>
                <a:spcPts val="0"/>
              </a:spcAft>
              <a:buFont typeface="Arial" panose="020B0604020202020204" pitchFamily="34" charset="0"/>
              <a:buNone/>
              <a:defRPr/>
            </a:pPr>
            <a:r>
              <a:rPr lang="en-GB" dirty="0">
                <a:cs typeface="+mn-cs"/>
              </a:rPr>
              <a:t>He enjoyed painting in the outdoors, and painted landscapes at different times of day and in all kinds of weather.</a:t>
            </a:r>
          </a:p>
          <a:p>
            <a:pPr marL="0" indent="0" eaLnBrk="1" fontAlgn="auto" hangingPunct="1">
              <a:lnSpc>
                <a:spcPct val="100000"/>
              </a:lnSpc>
              <a:spcAft>
                <a:spcPts val="0"/>
              </a:spcAft>
              <a:buFont typeface="Arial" panose="020B0604020202020204" pitchFamily="34" charset="0"/>
              <a:buNone/>
              <a:defRPr/>
            </a:pPr>
            <a:r>
              <a:rPr lang="en-GB" dirty="0">
                <a:cs typeface="+mn-cs"/>
              </a:rPr>
              <a:t>He often painted the same scene more than once, to capture the changing light and different seasons.</a:t>
            </a:r>
          </a:p>
        </p:txBody>
      </p:sp>
      <p:pic>
        <p:nvPicPr>
          <p:cNvPr id="9221" name="Picture 3" descr="https://farm3.staticflickr.com/2707/4102643495_7c33a341f2_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00725" y="2676525"/>
            <a:ext cx="2587625" cy="3417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2" name="TextBox 1"/>
          <p:cNvSpPr txBox="1">
            <a:spLocks noChangeArrowheads="1"/>
          </p:cNvSpPr>
          <p:nvPr/>
        </p:nvSpPr>
        <p:spPr bwMode="auto">
          <a:xfrm>
            <a:off x="2435225" y="6146800"/>
            <a:ext cx="4264025"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500">
                <a:solidFill>
                  <a:schemeClr val="tx1"/>
                </a:solidFill>
                <a:latin typeface="BPreplay" panose="02000503000000020004" pitchFamily="50" charset="0"/>
              </a:rPr>
              <a:t>Attribution - Photo courtesy of Joaquín Martínez (@flickr.com) - granted under creative commons licence - attribution</a:t>
            </a:r>
          </a:p>
        </p:txBody>
      </p:sp>
      <p:sp>
        <p:nvSpPr>
          <p:cNvPr id="9" name="Rectangle 8"/>
          <p:cNvSpPr/>
          <p:nvPr/>
        </p:nvSpPr>
        <p:spPr>
          <a:xfrm>
            <a:off x="755650" y="1474788"/>
            <a:ext cx="7632700" cy="1038225"/>
          </a:xfrm>
          <a:prstGeom prst="rect">
            <a:avLst/>
          </a:prstGeom>
          <a:solidFill>
            <a:srgbClr val="70ACD1">
              <a:alpha val="4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 name="Content Placeholder 6"/>
          <p:cNvSpPr txBox="1">
            <a:spLocks/>
          </p:cNvSpPr>
          <p:nvPr/>
        </p:nvSpPr>
        <p:spPr bwMode="auto">
          <a:xfrm>
            <a:off x="755650" y="1474788"/>
            <a:ext cx="7632700" cy="1038225"/>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orm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eaLnBrk="1" fontAlgn="auto" hangingPunct="1">
              <a:lnSpc>
                <a:spcPct val="100000"/>
              </a:lnSpc>
              <a:spcAft>
                <a:spcPts val="0"/>
              </a:spcAft>
              <a:buFont typeface="Arial" panose="020B0604020202020204" pitchFamily="34" charset="0"/>
              <a:buNone/>
              <a:defRPr/>
            </a:pPr>
            <a:r>
              <a:rPr lang="en-GB" dirty="0">
                <a:cs typeface="+mn-cs"/>
              </a:rPr>
              <a:t>Oscar-Claude Monet was a French painter, born in 1840.</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55650" y="1474788"/>
            <a:ext cx="3200400" cy="3525837"/>
          </a:xfrm>
          <a:prstGeom prst="rect">
            <a:avLst/>
          </a:prstGeom>
          <a:solidFill>
            <a:srgbClr val="D38ED1">
              <a:alpha val="4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243" name="Content Placeholder 6"/>
          <p:cNvSpPr>
            <a:spLocks noGrp="1"/>
          </p:cNvSpPr>
          <p:nvPr>
            <p:ph idx="1"/>
          </p:nvPr>
        </p:nvSpPr>
        <p:spPr>
          <a:xfrm>
            <a:off x="755650" y="1474788"/>
            <a:ext cx="3200400" cy="3487737"/>
          </a:xfrm>
        </p:spPr>
        <p:txBody>
          <a:bodyPr anchor="ctr"/>
          <a:lstStyle/>
          <a:p>
            <a:pPr marL="0" indent="0" eaLnBrk="1" hangingPunct="1">
              <a:lnSpc>
                <a:spcPct val="100000"/>
              </a:lnSpc>
              <a:buFont typeface="Arial" panose="020B0604020202020204" pitchFamily="34" charset="0"/>
              <a:buNone/>
            </a:pPr>
            <a:r>
              <a:rPr lang="en-GB" altLang="en-US"/>
              <a:t>Monet painted with bold brushstrokes.</a:t>
            </a:r>
          </a:p>
          <a:p>
            <a:pPr marL="0" indent="0" eaLnBrk="1" hangingPunct="1">
              <a:lnSpc>
                <a:spcPct val="100000"/>
              </a:lnSpc>
              <a:buFont typeface="Arial" panose="020B0604020202020204" pitchFamily="34" charset="0"/>
              <a:buNone/>
            </a:pPr>
            <a:endParaRPr lang="en-GB" altLang="en-US"/>
          </a:p>
          <a:p>
            <a:pPr marL="0" indent="0" eaLnBrk="1" hangingPunct="1">
              <a:lnSpc>
                <a:spcPct val="100000"/>
              </a:lnSpc>
              <a:buFont typeface="Arial" panose="020B0604020202020204" pitchFamily="34" charset="0"/>
              <a:buNone/>
            </a:pPr>
            <a:r>
              <a:rPr lang="en-GB" altLang="en-US"/>
              <a:t>Up close, Monet paintings can look messy, and it can be hard to tell what it is.</a:t>
            </a:r>
          </a:p>
        </p:txBody>
      </p:sp>
      <p:pic>
        <p:nvPicPr>
          <p:cNvPr id="10244" name="Talking Partners"/>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5" name="Picture 8" descr="https://farm8.staticflickr.com/7456/12838401064_7d3b804554_b.jpg"/>
          <p:cNvPicPr>
            <a:picLocks noChangeAspect="1" noChangeArrowheads="1"/>
          </p:cNvPicPr>
          <p:nvPr/>
        </p:nvPicPr>
        <p:blipFill>
          <a:blip r:embed="rId3">
            <a:extLst>
              <a:ext uri="{28A0092B-C50C-407E-A947-70E740481C1C}">
                <a14:useLocalDpi xmlns:a14="http://schemas.microsoft.com/office/drawing/2010/main" val="0"/>
              </a:ext>
            </a:extLst>
          </a:blip>
          <a:srcRect l="22559" t="19875" r="41138" b="36945"/>
          <a:stretch>
            <a:fillRect/>
          </a:stretch>
        </p:blipFill>
        <p:spPr bwMode="auto">
          <a:xfrm>
            <a:off x="4244975" y="1474788"/>
            <a:ext cx="4143375" cy="3525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6" name="TextBox 1"/>
          <p:cNvSpPr txBox="1">
            <a:spLocks noChangeArrowheads="1"/>
          </p:cNvSpPr>
          <p:nvPr/>
        </p:nvSpPr>
        <p:spPr bwMode="auto">
          <a:xfrm>
            <a:off x="2622550" y="6130925"/>
            <a:ext cx="3903663" cy="16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500">
                <a:solidFill>
                  <a:schemeClr val="tx1"/>
                </a:solidFill>
                <a:latin typeface="BPreplay" panose="02000503000000020004" pitchFamily="50" charset="0"/>
              </a:rPr>
              <a:t>Attribution - Photo courtesy of CarlosR38 (@flickr.com) - granted under creative commons licence - attribution</a:t>
            </a:r>
          </a:p>
        </p:txBody>
      </p:sp>
      <p:sp>
        <p:nvSpPr>
          <p:cNvPr id="10247" name="Title 5"/>
          <p:cNvSpPr>
            <a:spLocks/>
          </p:cNvSpPr>
          <p:nvPr/>
        </p:nvSpPr>
        <p:spPr bwMode="auto">
          <a:xfrm>
            <a:off x="457200" y="436563"/>
            <a:ext cx="8220075" cy="103822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GB" altLang="en-US" sz="4000" b="1">
                <a:latin typeface="Sassoon Infant Md" panose="02000603050000020003" pitchFamily="50" charset="0"/>
              </a:rPr>
              <a:t>Close-up</a:t>
            </a:r>
          </a:p>
        </p:txBody>
      </p:sp>
      <p:sp>
        <p:nvSpPr>
          <p:cNvPr id="11" name="Rectangle 10"/>
          <p:cNvSpPr/>
          <p:nvPr/>
        </p:nvSpPr>
        <p:spPr>
          <a:xfrm>
            <a:off x="757238" y="5264150"/>
            <a:ext cx="7632700" cy="828675"/>
          </a:xfrm>
          <a:prstGeom prst="rect">
            <a:avLst/>
          </a:prstGeom>
          <a:solidFill>
            <a:srgbClr val="70ACD1">
              <a:alpha val="4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5" name="TextBox 4"/>
          <p:cNvSpPr txBox="1"/>
          <p:nvPr/>
        </p:nvSpPr>
        <p:spPr>
          <a:xfrm>
            <a:off x="755650" y="5476875"/>
            <a:ext cx="7632700" cy="369888"/>
          </a:xfrm>
          <a:prstGeom prst="rect">
            <a:avLst/>
          </a:prstGeom>
          <a:noFill/>
        </p:spPr>
        <p:txBody>
          <a:bodyPr>
            <a:spAutoFit/>
          </a:bodyPr>
          <a:lstStyle/>
          <a:p>
            <a:pPr algn="ctr">
              <a:defRPr/>
            </a:pPr>
            <a:r>
              <a:rPr lang="en-GB" dirty="0">
                <a:latin typeface="+mj-lt"/>
              </a:rPr>
              <a:t>What do you think this could be a painting of?</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5"/>
          <p:cNvSpPr>
            <a:spLocks/>
          </p:cNvSpPr>
          <p:nvPr/>
        </p:nvSpPr>
        <p:spPr bwMode="auto">
          <a:xfrm>
            <a:off x="457200" y="436563"/>
            <a:ext cx="8220075" cy="103822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GB" altLang="en-US" sz="4000" b="1">
                <a:latin typeface="Sassoon Infant Md" panose="02000603050000020003" pitchFamily="50" charset="0"/>
              </a:rPr>
              <a:t>Close-up</a:t>
            </a:r>
          </a:p>
        </p:txBody>
      </p:sp>
      <p:pic>
        <p:nvPicPr>
          <p:cNvPr id="11267" name="Picture 9" descr="https://farm8.staticflickr.com/7456/12838401064_7d3b804554_b.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3413" y="1770063"/>
            <a:ext cx="5337175" cy="425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8" name="Title 5"/>
          <p:cNvSpPr>
            <a:spLocks noGrp="1"/>
          </p:cNvSpPr>
          <p:nvPr>
            <p:ph type="title"/>
          </p:nvPr>
        </p:nvSpPr>
        <p:spPr>
          <a:xfrm>
            <a:off x="755650" y="1290638"/>
            <a:ext cx="7632700" cy="366712"/>
          </a:xfrm>
        </p:spPr>
        <p:txBody>
          <a:bodyPr>
            <a:noAutofit/>
          </a:bodyPr>
          <a:lstStyle/>
          <a:p>
            <a:pPr algn="ctr" eaLnBrk="1" hangingPunct="1">
              <a:defRPr/>
            </a:pPr>
            <a:r>
              <a:rPr lang="en-GB" altLang="en-US" sz="1800" b="0" dirty="0"/>
              <a:t>Apple Trees in Bloom at </a:t>
            </a:r>
            <a:r>
              <a:rPr lang="en-GB" altLang="en-US" sz="1800" b="0" dirty="0" err="1"/>
              <a:t>Giverny</a:t>
            </a:r>
            <a:r>
              <a:rPr lang="en-GB" altLang="en-US" sz="1800" b="0" dirty="0"/>
              <a:t> </a:t>
            </a:r>
            <a:r>
              <a:rPr lang="en-GB" altLang="en-US" sz="1800" b="0" dirty="0">
                <a:latin typeface="Sassoon Infant Rg" panose="02000503030000020003" pitchFamily="50" charset="0"/>
              </a:rPr>
              <a:t>1900-01</a:t>
            </a:r>
            <a:endParaRPr lang="en-GB" altLang="en-US" sz="1600" b="0" dirty="0">
              <a:latin typeface="Sassoon Infant Rg" panose="02000503030000020003" pitchFamily="50" charset="0"/>
            </a:endParaRPr>
          </a:p>
        </p:txBody>
      </p:sp>
      <p:sp>
        <p:nvSpPr>
          <p:cNvPr id="11269" name="TextBox 1"/>
          <p:cNvSpPr txBox="1">
            <a:spLocks noChangeArrowheads="1"/>
          </p:cNvSpPr>
          <p:nvPr/>
        </p:nvSpPr>
        <p:spPr bwMode="auto">
          <a:xfrm>
            <a:off x="1984375" y="6132513"/>
            <a:ext cx="5165725"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500">
                <a:solidFill>
                  <a:schemeClr val="tx1"/>
                </a:solidFill>
                <a:latin typeface="BPreplay" panose="02000503000000020004" pitchFamily="50" charset="0"/>
              </a:rPr>
              <a:t>Attribution - Photo courtesy of CarlosR38 (@flickr.com) - granted under creative commons licence - attribution</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p:cNvSpPr/>
          <p:nvPr/>
        </p:nvSpPr>
        <p:spPr>
          <a:xfrm>
            <a:off x="755650" y="2676525"/>
            <a:ext cx="3200400" cy="3416300"/>
          </a:xfrm>
          <a:prstGeom prst="rect">
            <a:avLst/>
          </a:prstGeom>
          <a:solidFill>
            <a:srgbClr val="D38ED1">
              <a:alpha val="4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291" name="Title 5"/>
          <p:cNvSpPr>
            <a:spLocks/>
          </p:cNvSpPr>
          <p:nvPr/>
        </p:nvSpPr>
        <p:spPr bwMode="auto">
          <a:xfrm>
            <a:off x="457200" y="436563"/>
            <a:ext cx="8220075" cy="103822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GB" altLang="en-US" sz="4000" b="1">
                <a:latin typeface="Sassoon Infant Md" panose="02000603050000020003" pitchFamily="50" charset="0"/>
              </a:rPr>
              <a:t>Giverny</a:t>
            </a:r>
          </a:p>
        </p:txBody>
      </p:sp>
      <p:sp>
        <p:nvSpPr>
          <p:cNvPr id="12292" name="Content Placeholder 6"/>
          <p:cNvSpPr>
            <a:spLocks noGrp="1"/>
          </p:cNvSpPr>
          <p:nvPr>
            <p:ph idx="1"/>
          </p:nvPr>
        </p:nvSpPr>
        <p:spPr>
          <a:xfrm>
            <a:off x="755650" y="2701925"/>
            <a:ext cx="3200400" cy="3487738"/>
          </a:xfrm>
        </p:spPr>
        <p:txBody>
          <a:bodyPr anchor="ctr"/>
          <a:lstStyle/>
          <a:p>
            <a:pPr marL="0" indent="0" eaLnBrk="1" hangingPunct="1">
              <a:lnSpc>
                <a:spcPct val="100000"/>
              </a:lnSpc>
              <a:buFont typeface="Arial" panose="020B0604020202020204" pitchFamily="34" charset="0"/>
              <a:buNone/>
            </a:pPr>
            <a:r>
              <a:rPr lang="en-GB" altLang="en-US"/>
              <a:t>He created beautiful gardens, starting with lily ponds.</a:t>
            </a:r>
          </a:p>
          <a:p>
            <a:pPr marL="0" indent="0" eaLnBrk="1" hangingPunct="1">
              <a:lnSpc>
                <a:spcPct val="100000"/>
              </a:lnSpc>
              <a:buFont typeface="Arial" panose="020B0604020202020204" pitchFamily="34" charset="0"/>
              <a:buNone/>
            </a:pPr>
            <a:r>
              <a:rPr lang="en-GB" altLang="en-US"/>
              <a:t>He enjoyed painting his large garden in different seasons.</a:t>
            </a:r>
          </a:p>
        </p:txBody>
      </p:sp>
      <p:pic>
        <p:nvPicPr>
          <p:cNvPr id="12293" name="Picture 8" descr="https://farm1.staticflickr.com/13/18379123_3eb7d80833_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81475" y="2674938"/>
            <a:ext cx="4206875" cy="3436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Rectangle 14"/>
          <p:cNvSpPr/>
          <p:nvPr/>
        </p:nvSpPr>
        <p:spPr>
          <a:xfrm>
            <a:off x="755650" y="1474788"/>
            <a:ext cx="7632700" cy="1038225"/>
          </a:xfrm>
          <a:prstGeom prst="rect">
            <a:avLst/>
          </a:prstGeom>
          <a:solidFill>
            <a:srgbClr val="70ACD1">
              <a:alpha val="4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295" name="TextBox 1"/>
          <p:cNvSpPr txBox="1">
            <a:spLocks noChangeArrowheads="1"/>
          </p:cNvSpPr>
          <p:nvPr/>
        </p:nvSpPr>
        <p:spPr bwMode="auto">
          <a:xfrm>
            <a:off x="1079500" y="1670050"/>
            <a:ext cx="6954838"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a:solidFill>
                  <a:schemeClr val="tx1"/>
                </a:solidFill>
              </a:rPr>
              <a:t>In 1883 Monet moved to Giverny, where he bought a house with lots of land.</a:t>
            </a:r>
          </a:p>
        </p:txBody>
      </p:sp>
      <p:sp>
        <p:nvSpPr>
          <p:cNvPr id="12296" name="TextBox 1"/>
          <p:cNvSpPr txBox="1">
            <a:spLocks noChangeArrowheads="1"/>
          </p:cNvSpPr>
          <p:nvPr/>
        </p:nvSpPr>
        <p:spPr bwMode="auto">
          <a:xfrm>
            <a:off x="2619375" y="6142038"/>
            <a:ext cx="390525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500">
                <a:solidFill>
                  <a:schemeClr val="tx1"/>
                </a:solidFill>
                <a:latin typeface="BPreplay" panose="02000503000000020004" pitchFamily="50" charset="0"/>
              </a:rPr>
              <a:t>Attribution - Photo courtesy of Micah MacAllen (@flickr.com) - granted under creative commons licence - attribution</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079500" y="1474788"/>
            <a:ext cx="2622550" cy="4618037"/>
          </a:xfrm>
          <a:prstGeom prst="rect">
            <a:avLst/>
          </a:prstGeom>
          <a:solidFill>
            <a:srgbClr val="70ACD1">
              <a:alpha val="4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13315" name="Picture 9" descr="https://farm3.staticflickr.com/2143/2211296792_dac6606e9c_b.jpg"/>
          <p:cNvPicPr>
            <a:picLocks noChangeAspect="1" noChangeArrowheads="1"/>
          </p:cNvPicPr>
          <p:nvPr/>
        </p:nvPicPr>
        <p:blipFill>
          <a:blip r:embed="rId2">
            <a:extLst>
              <a:ext uri="{28A0092B-C50C-407E-A947-70E740481C1C}">
                <a14:useLocalDpi xmlns:a14="http://schemas.microsoft.com/office/drawing/2010/main" val="0"/>
              </a:ext>
            </a:extLst>
          </a:blip>
          <a:srcRect t="15028" b="4050"/>
          <a:stretch>
            <a:fillRect/>
          </a:stretch>
        </p:blipFill>
        <p:spPr bwMode="auto">
          <a:xfrm>
            <a:off x="3836988" y="1474788"/>
            <a:ext cx="4551362" cy="4618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6" name="Content Placeholder 6"/>
          <p:cNvSpPr>
            <a:spLocks noGrp="1"/>
          </p:cNvSpPr>
          <p:nvPr>
            <p:ph idx="1"/>
          </p:nvPr>
        </p:nvSpPr>
        <p:spPr>
          <a:xfrm>
            <a:off x="1079500" y="1474788"/>
            <a:ext cx="2622550" cy="4618037"/>
          </a:xfrm>
        </p:spPr>
        <p:txBody>
          <a:bodyPr anchor="ctr"/>
          <a:lstStyle/>
          <a:p>
            <a:pPr marL="0" indent="0" eaLnBrk="1" hangingPunct="1">
              <a:lnSpc>
                <a:spcPct val="100000"/>
              </a:lnSpc>
              <a:buFont typeface="Arial" panose="020B0604020202020204" pitchFamily="34" charset="0"/>
              <a:buNone/>
              <a:defRPr/>
            </a:pPr>
            <a:r>
              <a:rPr lang="en-GB" altLang="en-US" sz="2000" dirty="0">
                <a:solidFill>
                  <a:schemeClr val="tx1"/>
                </a:solidFill>
                <a:latin typeface="+mj-lt"/>
              </a:rPr>
              <a:t>Lily Ponds</a:t>
            </a:r>
          </a:p>
          <a:p>
            <a:pPr marL="0" indent="0" eaLnBrk="1" hangingPunct="1">
              <a:lnSpc>
                <a:spcPct val="100000"/>
              </a:lnSpc>
              <a:buFont typeface="Arial" panose="020B0604020202020204" pitchFamily="34" charset="0"/>
              <a:buNone/>
              <a:defRPr/>
            </a:pPr>
            <a:r>
              <a:rPr lang="en-GB" altLang="en-US" dirty="0"/>
              <a:t>In 1899, he began painting water lilies and continued to do so for 20 years.</a:t>
            </a:r>
          </a:p>
          <a:p>
            <a:pPr marL="0" indent="0" eaLnBrk="1" hangingPunct="1">
              <a:lnSpc>
                <a:spcPct val="100000"/>
              </a:lnSpc>
              <a:buFont typeface="Arial" panose="020B0604020202020204" pitchFamily="34" charset="0"/>
              <a:buNone/>
              <a:defRPr/>
            </a:pPr>
            <a:r>
              <a:rPr lang="en-GB" altLang="en-US" dirty="0"/>
              <a:t>His paintings of water lilies are his most well-known artworks.</a:t>
            </a:r>
          </a:p>
        </p:txBody>
      </p:sp>
      <p:sp>
        <p:nvSpPr>
          <p:cNvPr id="13317" name="TextBox 1"/>
          <p:cNvSpPr txBox="1">
            <a:spLocks noChangeArrowheads="1"/>
          </p:cNvSpPr>
          <p:nvPr/>
        </p:nvSpPr>
        <p:spPr bwMode="auto">
          <a:xfrm>
            <a:off x="2609850" y="6140450"/>
            <a:ext cx="3905250" cy="16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500">
                <a:solidFill>
                  <a:schemeClr val="tx1"/>
                </a:solidFill>
                <a:latin typeface="BPreplay" panose="02000503000000020004" pitchFamily="50" charset="0"/>
              </a:rPr>
              <a:t>Attribution - Photo courtesy of HarshLight (@flickr.com) - granted under creative commons licence - attribution</a:t>
            </a:r>
          </a:p>
        </p:txBody>
      </p:sp>
      <p:sp>
        <p:nvSpPr>
          <p:cNvPr id="13318" name="Title 5"/>
          <p:cNvSpPr>
            <a:spLocks/>
          </p:cNvSpPr>
          <p:nvPr/>
        </p:nvSpPr>
        <p:spPr bwMode="auto">
          <a:xfrm>
            <a:off x="457200" y="436563"/>
            <a:ext cx="8220075" cy="103822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GB" altLang="en-US" sz="4000" b="1">
                <a:latin typeface="Sassoon Infant Md" panose="02000603050000020003" pitchFamily="50" charset="0"/>
              </a:rPr>
              <a:t>Giverny</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755650" y="1636713"/>
            <a:ext cx="7632700" cy="744537"/>
          </a:xfrm>
          <a:prstGeom prst="rect">
            <a:avLst/>
          </a:prstGeom>
          <a:solidFill>
            <a:srgbClr val="70ACD1">
              <a:alpha val="4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7" name="Content Placeholder 6"/>
          <p:cNvSpPr>
            <a:spLocks noGrp="1"/>
          </p:cNvSpPr>
          <p:nvPr>
            <p:ph idx="1"/>
          </p:nvPr>
        </p:nvSpPr>
        <p:spPr>
          <a:xfrm>
            <a:off x="755650" y="1539875"/>
            <a:ext cx="7632700" cy="744538"/>
          </a:xfrm>
        </p:spPr>
        <p:txBody>
          <a:bodyPr rtlCol="0">
            <a:noAutofit/>
          </a:bodyPr>
          <a:lstStyle/>
          <a:p>
            <a:pPr marL="0" indent="0" algn="ctr" eaLnBrk="1" fontAlgn="auto" hangingPunct="1">
              <a:lnSpc>
                <a:spcPct val="100000"/>
              </a:lnSpc>
              <a:spcAft>
                <a:spcPts val="0"/>
              </a:spcAft>
              <a:buFont typeface="Arial" panose="020B0604020202020204" pitchFamily="34" charset="0"/>
              <a:buNone/>
              <a:defRPr/>
            </a:pPr>
            <a:r>
              <a:rPr lang="en-GB" dirty="0">
                <a:cs typeface="+mn-cs"/>
              </a:rPr>
              <a:t>Monet’s garden is now open to the public and visitors come from all over the world to enjoy it.</a:t>
            </a:r>
          </a:p>
        </p:txBody>
      </p:sp>
      <p:pic>
        <p:nvPicPr>
          <p:cNvPr id="14340" name="Picture 2" descr="https://farm8.staticflickr.com/7207/6864646443_c71988efb0_b.jpg"/>
          <p:cNvPicPr>
            <a:picLocks noChangeAspect="1" noChangeArrowheads="1"/>
          </p:cNvPicPr>
          <p:nvPr/>
        </p:nvPicPr>
        <p:blipFill>
          <a:blip r:embed="rId2">
            <a:extLst>
              <a:ext uri="{28A0092B-C50C-407E-A947-70E740481C1C}">
                <a14:useLocalDpi xmlns:a14="http://schemas.microsoft.com/office/drawing/2010/main" val="0"/>
              </a:ext>
            </a:extLst>
          </a:blip>
          <a:srcRect l="607" t="23425" r="-607" b="6615"/>
          <a:stretch>
            <a:fillRect/>
          </a:stretch>
        </p:blipFill>
        <p:spPr bwMode="auto">
          <a:xfrm>
            <a:off x="755650" y="2503488"/>
            <a:ext cx="7696200" cy="3589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1" name="TextBox 1"/>
          <p:cNvSpPr txBox="1">
            <a:spLocks noChangeArrowheads="1"/>
          </p:cNvSpPr>
          <p:nvPr/>
        </p:nvSpPr>
        <p:spPr bwMode="auto">
          <a:xfrm>
            <a:off x="1795463" y="6132513"/>
            <a:ext cx="554355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500">
                <a:solidFill>
                  <a:schemeClr val="tx1"/>
                </a:solidFill>
                <a:latin typeface="BPreplay" panose="02000503000000020004" pitchFamily="50" charset="0"/>
              </a:rPr>
              <a:t>Attribution - Photo courtesy of MJM Photographie (@flickr.com) - granted under creative commons licence - attribution</a:t>
            </a:r>
          </a:p>
        </p:txBody>
      </p:sp>
      <p:sp>
        <p:nvSpPr>
          <p:cNvPr id="14342" name="Title 5"/>
          <p:cNvSpPr>
            <a:spLocks/>
          </p:cNvSpPr>
          <p:nvPr/>
        </p:nvSpPr>
        <p:spPr bwMode="auto">
          <a:xfrm>
            <a:off x="457200" y="658813"/>
            <a:ext cx="8220075" cy="938212"/>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spcBef>
                <a:spcPct val="0"/>
              </a:spcBef>
              <a:buFontTx/>
              <a:buNone/>
            </a:pPr>
            <a:r>
              <a:rPr lang="en-GB" altLang="en-US" sz="4000" b="1" dirty="0" err="1">
                <a:latin typeface="Sassoon Infant Md" panose="02000603050000020003" pitchFamily="50" charset="0"/>
              </a:rPr>
              <a:t>Giverny</a:t>
            </a:r>
            <a:endParaRPr lang="en-GB" altLang="en-US" sz="4000" b="1" dirty="0">
              <a:latin typeface="Sassoon Infant Md" panose="02000603050000020003" pitchFamily="50" charset="0"/>
            </a:endParaRPr>
          </a:p>
          <a:p>
            <a:pPr algn="ctr" eaLnBrk="1" hangingPunct="1">
              <a:spcBef>
                <a:spcPct val="0"/>
              </a:spcBef>
              <a:buFontTx/>
              <a:buNone/>
            </a:pPr>
            <a:r>
              <a:rPr lang="en-GB" altLang="en-US" sz="2400" dirty="0">
                <a:latin typeface="Sassoon Infant Md" panose="02000603050000020003" pitchFamily="50" charset="0"/>
              </a:rPr>
              <a:t>Visiting Monet’s Garden</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541713" y="2665413"/>
            <a:ext cx="4846637" cy="3427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ectangle 13"/>
          <p:cNvSpPr/>
          <p:nvPr/>
        </p:nvSpPr>
        <p:spPr>
          <a:xfrm>
            <a:off x="755650" y="2676525"/>
            <a:ext cx="2560638" cy="3416300"/>
          </a:xfrm>
          <a:prstGeom prst="rect">
            <a:avLst/>
          </a:prstGeom>
          <a:solidFill>
            <a:srgbClr val="D38ED1">
              <a:alpha val="4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5364" name="Title 5"/>
          <p:cNvSpPr>
            <a:spLocks/>
          </p:cNvSpPr>
          <p:nvPr/>
        </p:nvSpPr>
        <p:spPr bwMode="auto">
          <a:xfrm>
            <a:off x="457200" y="436563"/>
            <a:ext cx="8220075" cy="103822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GB" altLang="en-US" sz="4000" b="1">
                <a:latin typeface="Sassoon Infant Md" panose="02000603050000020003" pitchFamily="50" charset="0"/>
              </a:rPr>
              <a:t>Looking at Paintings</a:t>
            </a:r>
          </a:p>
        </p:txBody>
      </p:sp>
      <p:sp>
        <p:nvSpPr>
          <p:cNvPr id="15365" name="Content Placeholder 6"/>
          <p:cNvSpPr>
            <a:spLocks noGrp="1"/>
          </p:cNvSpPr>
          <p:nvPr>
            <p:ph idx="1"/>
          </p:nvPr>
        </p:nvSpPr>
        <p:spPr>
          <a:xfrm>
            <a:off x="755650" y="2665413"/>
            <a:ext cx="2560638" cy="3427412"/>
          </a:xfrm>
        </p:spPr>
        <p:txBody>
          <a:bodyPr anchor="ctr"/>
          <a:lstStyle/>
          <a:p>
            <a:pPr marL="0" indent="0" eaLnBrk="1" hangingPunct="1">
              <a:lnSpc>
                <a:spcPct val="100000"/>
              </a:lnSpc>
              <a:buFont typeface="Arial" panose="020B0604020202020204" pitchFamily="34" charset="0"/>
              <a:buNone/>
            </a:pPr>
            <a:r>
              <a:rPr lang="en-GB" altLang="en-US"/>
              <a:t>Think about the colours that you can see.</a:t>
            </a:r>
          </a:p>
          <a:p>
            <a:pPr marL="0" indent="0" eaLnBrk="1" hangingPunct="1">
              <a:lnSpc>
                <a:spcPct val="100000"/>
              </a:lnSpc>
              <a:buFont typeface="Arial" panose="020B0604020202020204" pitchFamily="34" charset="0"/>
              <a:buNone/>
            </a:pPr>
            <a:r>
              <a:rPr lang="en-GB" altLang="en-US"/>
              <a:t>Look at the brushstrokes that Monet used.</a:t>
            </a:r>
          </a:p>
          <a:p>
            <a:pPr marL="0" indent="0" eaLnBrk="1" hangingPunct="1">
              <a:lnSpc>
                <a:spcPct val="100000"/>
              </a:lnSpc>
              <a:buFont typeface="Arial" panose="020B0604020202020204" pitchFamily="34" charset="0"/>
              <a:buNone/>
            </a:pPr>
            <a:r>
              <a:rPr lang="en-GB" altLang="en-US"/>
              <a:t>How do you think Monet felt when he was painting these pictures?</a:t>
            </a:r>
          </a:p>
        </p:txBody>
      </p:sp>
      <p:sp>
        <p:nvSpPr>
          <p:cNvPr id="15" name="Rectangle 14"/>
          <p:cNvSpPr/>
          <p:nvPr/>
        </p:nvSpPr>
        <p:spPr>
          <a:xfrm>
            <a:off x="755650" y="1474788"/>
            <a:ext cx="7632700" cy="1038225"/>
          </a:xfrm>
          <a:prstGeom prst="rect">
            <a:avLst/>
          </a:prstGeom>
          <a:solidFill>
            <a:srgbClr val="70ACD1">
              <a:alpha val="4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5367" name="TextBox 1"/>
          <p:cNvSpPr txBox="1">
            <a:spLocks noChangeArrowheads="1"/>
          </p:cNvSpPr>
          <p:nvPr/>
        </p:nvSpPr>
        <p:spPr bwMode="auto">
          <a:xfrm>
            <a:off x="1079500" y="1670050"/>
            <a:ext cx="6954838"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a:solidFill>
                  <a:schemeClr val="tx1"/>
                </a:solidFill>
              </a:rPr>
              <a:t>Monet painted hundreds of paintings of his garden.</a:t>
            </a:r>
          </a:p>
          <a:p>
            <a:pPr algn="ctr">
              <a:lnSpc>
                <a:spcPct val="100000"/>
              </a:lnSpc>
              <a:spcBef>
                <a:spcPct val="0"/>
              </a:spcBef>
              <a:buFontTx/>
              <a:buNone/>
            </a:pPr>
            <a:r>
              <a:rPr lang="en-GB" altLang="en-US">
                <a:solidFill>
                  <a:schemeClr val="tx1"/>
                </a:solidFill>
              </a:rPr>
              <a:t>We’re going to look at some of these paintings.</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7" descr="https://farm3.staticflickr.com/2793/4103402500_3a4ee86e7f_o.jpg"/>
          <p:cNvPicPr>
            <a:picLocks noChangeAspect="1" noChangeArrowheads="1"/>
          </p:cNvPicPr>
          <p:nvPr/>
        </p:nvPicPr>
        <p:blipFill>
          <a:blip r:embed="rId2">
            <a:extLst>
              <a:ext uri="{28A0092B-C50C-407E-A947-70E740481C1C}">
                <a14:useLocalDpi xmlns:a14="http://schemas.microsoft.com/office/drawing/2010/main" val="0"/>
              </a:ext>
            </a:extLst>
          </a:blip>
          <a:srcRect t="7872" b="3099"/>
          <a:stretch>
            <a:fillRect/>
          </a:stretch>
        </p:blipFill>
        <p:spPr bwMode="auto">
          <a:xfrm>
            <a:off x="1600200" y="1770063"/>
            <a:ext cx="5954713" cy="425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87" name="Title 5"/>
          <p:cNvSpPr>
            <a:spLocks/>
          </p:cNvSpPr>
          <p:nvPr/>
        </p:nvSpPr>
        <p:spPr bwMode="auto">
          <a:xfrm>
            <a:off x="457200" y="436563"/>
            <a:ext cx="8220075" cy="103822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GB" altLang="en-US" sz="4000" b="1">
                <a:latin typeface="Sassoon Infant Md" panose="02000603050000020003" pitchFamily="50" charset="0"/>
              </a:rPr>
              <a:t>Looking at Paintings</a:t>
            </a:r>
          </a:p>
        </p:txBody>
      </p:sp>
      <p:sp>
        <p:nvSpPr>
          <p:cNvPr id="16388" name="Title 5"/>
          <p:cNvSpPr>
            <a:spLocks noGrp="1"/>
          </p:cNvSpPr>
          <p:nvPr>
            <p:ph type="title"/>
          </p:nvPr>
        </p:nvSpPr>
        <p:spPr>
          <a:xfrm>
            <a:off x="755650" y="1290638"/>
            <a:ext cx="7632700" cy="366712"/>
          </a:xfrm>
        </p:spPr>
        <p:txBody>
          <a:bodyPr>
            <a:noAutofit/>
          </a:bodyPr>
          <a:lstStyle/>
          <a:p>
            <a:pPr algn="ctr" eaLnBrk="1" hangingPunct="1"/>
            <a:r>
              <a:rPr lang="en-GB" altLang="en-US" sz="1800" dirty="0"/>
              <a:t>Woman in the Garden </a:t>
            </a:r>
            <a:r>
              <a:rPr lang="en-GB" altLang="en-US" sz="1800" b="0" dirty="0">
                <a:latin typeface="Sassoon Infant Rg" panose="02000503030000020003" pitchFamily="50" charset="0"/>
              </a:rPr>
              <a:t>1867</a:t>
            </a:r>
            <a:endParaRPr lang="en-GB" altLang="en-US" sz="1600" b="0" dirty="0">
              <a:latin typeface="Sassoon Infant Rg" panose="02000503030000020003" pitchFamily="50" charset="0"/>
            </a:endParaRPr>
          </a:p>
        </p:txBody>
      </p:sp>
      <p:sp>
        <p:nvSpPr>
          <p:cNvPr id="16389" name="TextBox 1"/>
          <p:cNvSpPr txBox="1">
            <a:spLocks noChangeArrowheads="1"/>
          </p:cNvSpPr>
          <p:nvPr/>
        </p:nvSpPr>
        <p:spPr bwMode="auto">
          <a:xfrm>
            <a:off x="1984375" y="6132513"/>
            <a:ext cx="5165725"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500">
                <a:solidFill>
                  <a:schemeClr val="tx1"/>
                </a:solidFill>
                <a:latin typeface="BPreplay" panose="02000503000000020004" pitchFamily="50" charset="0"/>
              </a:rPr>
              <a:t>Attribution - Photo courtesy of Joaquín Martínez (@flickr.com) - granted under creative commons licence - attribution</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5"/>
          <p:cNvSpPr>
            <a:spLocks/>
          </p:cNvSpPr>
          <p:nvPr/>
        </p:nvSpPr>
        <p:spPr bwMode="auto">
          <a:xfrm>
            <a:off x="457200" y="436563"/>
            <a:ext cx="8220075" cy="103822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GB" altLang="en-US" sz="4000" b="1">
                <a:latin typeface="Sassoon Infant Md" panose="02000603050000020003" pitchFamily="50" charset="0"/>
              </a:rPr>
              <a:t>Looking at Paintings</a:t>
            </a:r>
          </a:p>
        </p:txBody>
      </p:sp>
      <p:sp>
        <p:nvSpPr>
          <p:cNvPr id="17411" name="Title 5"/>
          <p:cNvSpPr>
            <a:spLocks noGrp="1"/>
          </p:cNvSpPr>
          <p:nvPr>
            <p:ph type="title"/>
          </p:nvPr>
        </p:nvSpPr>
        <p:spPr>
          <a:xfrm>
            <a:off x="755650" y="1290638"/>
            <a:ext cx="7632700" cy="366712"/>
          </a:xfrm>
        </p:spPr>
        <p:txBody>
          <a:bodyPr>
            <a:noAutofit/>
          </a:bodyPr>
          <a:lstStyle/>
          <a:p>
            <a:pPr algn="ctr" eaLnBrk="1" hangingPunct="1"/>
            <a:r>
              <a:rPr lang="en-GB" altLang="en-US" sz="1800" dirty="0"/>
              <a:t>Flowering Pear Tree </a:t>
            </a:r>
            <a:r>
              <a:rPr lang="en-GB" altLang="en-US" sz="1800" b="0" dirty="0">
                <a:latin typeface="Sassoon Infant Rg" panose="02000503030000020003" pitchFamily="50" charset="0"/>
              </a:rPr>
              <a:t>1885</a:t>
            </a:r>
            <a:endParaRPr lang="en-GB" altLang="en-US" sz="1600" b="0" dirty="0">
              <a:latin typeface="Sassoon Infant Rg" panose="02000503030000020003" pitchFamily="50" charset="0"/>
            </a:endParaRPr>
          </a:p>
        </p:txBody>
      </p:sp>
      <p:sp>
        <p:nvSpPr>
          <p:cNvPr id="17412" name="TextBox 1"/>
          <p:cNvSpPr txBox="1">
            <a:spLocks noChangeArrowheads="1"/>
          </p:cNvSpPr>
          <p:nvPr/>
        </p:nvSpPr>
        <p:spPr bwMode="auto">
          <a:xfrm>
            <a:off x="1984375" y="6132513"/>
            <a:ext cx="5165725"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500">
                <a:solidFill>
                  <a:schemeClr val="tx1"/>
                </a:solidFill>
                <a:latin typeface="BPreplay" panose="02000503000000020004" pitchFamily="50" charset="0"/>
              </a:rPr>
              <a:t>Attribution - Photo courtesy of CarlosR38 (@flickr.com) - granted under creative commons licence - attribution</a:t>
            </a:r>
          </a:p>
        </p:txBody>
      </p:sp>
      <p:pic>
        <p:nvPicPr>
          <p:cNvPr id="17413" name="Picture 4" descr="https://farm8.staticflickr.com/7358/12816889354_4c708d448d_b.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20875" y="1770063"/>
            <a:ext cx="5291138" cy="425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6" descr="https://farm4.staticflickr.com/3828/12816408853_c793b6fd7c_b.jpg"/>
          <p:cNvPicPr>
            <a:picLocks noChangeAspect="1" noChangeArrowheads="1"/>
          </p:cNvPicPr>
          <p:nvPr/>
        </p:nvPicPr>
        <p:blipFill>
          <a:blip r:embed="rId2">
            <a:extLst>
              <a:ext uri="{28A0092B-C50C-407E-A947-70E740481C1C}">
                <a14:useLocalDpi xmlns:a14="http://schemas.microsoft.com/office/drawing/2010/main" val="0"/>
              </a:ext>
            </a:extLst>
          </a:blip>
          <a:srcRect t="5449" b="4819"/>
          <a:stretch>
            <a:fillRect/>
          </a:stretch>
        </p:blipFill>
        <p:spPr bwMode="auto">
          <a:xfrm>
            <a:off x="1570038" y="1770063"/>
            <a:ext cx="6007100" cy="424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5" name="Title 5"/>
          <p:cNvSpPr>
            <a:spLocks/>
          </p:cNvSpPr>
          <p:nvPr/>
        </p:nvSpPr>
        <p:spPr bwMode="auto">
          <a:xfrm>
            <a:off x="457200" y="436563"/>
            <a:ext cx="8220075" cy="103822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GB" altLang="en-US" sz="4000" b="1">
                <a:latin typeface="Sassoon Infant Md" panose="02000603050000020003" pitchFamily="50" charset="0"/>
              </a:rPr>
              <a:t>Looking at Paintings</a:t>
            </a:r>
          </a:p>
        </p:txBody>
      </p:sp>
      <p:sp>
        <p:nvSpPr>
          <p:cNvPr id="18436" name="Title 5"/>
          <p:cNvSpPr>
            <a:spLocks noGrp="1"/>
          </p:cNvSpPr>
          <p:nvPr>
            <p:ph type="title"/>
          </p:nvPr>
        </p:nvSpPr>
        <p:spPr>
          <a:xfrm>
            <a:off x="755650" y="1290638"/>
            <a:ext cx="7632700" cy="366712"/>
          </a:xfrm>
        </p:spPr>
        <p:txBody>
          <a:bodyPr>
            <a:noAutofit/>
          </a:bodyPr>
          <a:lstStyle/>
          <a:p>
            <a:pPr algn="ctr" eaLnBrk="1" hangingPunct="1"/>
            <a:r>
              <a:rPr lang="en-GB" altLang="en-US" sz="1800" dirty="0"/>
              <a:t>Flowers at </a:t>
            </a:r>
            <a:r>
              <a:rPr lang="en-GB" altLang="en-US" sz="1800" dirty="0" err="1"/>
              <a:t>Vetheuil</a:t>
            </a:r>
            <a:r>
              <a:rPr lang="en-GB" altLang="en-US" sz="1800" dirty="0"/>
              <a:t> </a:t>
            </a:r>
            <a:r>
              <a:rPr lang="en-GB" altLang="en-US" sz="1800" b="0" dirty="0">
                <a:latin typeface="Sassoon Infant Rg" panose="02000503030000020003" pitchFamily="50" charset="0"/>
              </a:rPr>
              <a:t>1881</a:t>
            </a:r>
            <a:endParaRPr lang="en-GB" altLang="en-US" sz="1600" b="0" dirty="0">
              <a:latin typeface="Sassoon Infant Rg" panose="02000503030000020003" pitchFamily="50" charset="0"/>
            </a:endParaRPr>
          </a:p>
        </p:txBody>
      </p:sp>
      <p:sp>
        <p:nvSpPr>
          <p:cNvPr id="18437" name="TextBox 1"/>
          <p:cNvSpPr txBox="1">
            <a:spLocks noChangeArrowheads="1"/>
          </p:cNvSpPr>
          <p:nvPr/>
        </p:nvSpPr>
        <p:spPr bwMode="auto">
          <a:xfrm>
            <a:off x="1984375" y="6132513"/>
            <a:ext cx="5165725"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500">
                <a:solidFill>
                  <a:schemeClr val="tx1"/>
                </a:solidFill>
                <a:latin typeface="BPreplay" panose="02000503000000020004" pitchFamily="50" charset="0"/>
              </a:rPr>
              <a:t>Attribution - Photo courtesy of CarlosR38 (@flickr.com) - granted under creative commons licence - attribution</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5"/>
          <p:cNvSpPr>
            <a:spLocks/>
          </p:cNvSpPr>
          <p:nvPr/>
        </p:nvSpPr>
        <p:spPr bwMode="auto">
          <a:xfrm>
            <a:off x="457200" y="436563"/>
            <a:ext cx="8220075" cy="103822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GB" altLang="en-US" sz="4000" b="1">
                <a:latin typeface="Sassoon Infant Md" panose="02000603050000020003" pitchFamily="50" charset="0"/>
              </a:rPr>
              <a:t>Looking at Paintings</a:t>
            </a:r>
          </a:p>
        </p:txBody>
      </p:sp>
      <p:sp>
        <p:nvSpPr>
          <p:cNvPr id="19459" name="Title 5"/>
          <p:cNvSpPr>
            <a:spLocks noGrp="1"/>
          </p:cNvSpPr>
          <p:nvPr>
            <p:ph type="title"/>
          </p:nvPr>
        </p:nvSpPr>
        <p:spPr>
          <a:xfrm>
            <a:off x="755650" y="1290638"/>
            <a:ext cx="7632700" cy="366712"/>
          </a:xfrm>
        </p:spPr>
        <p:txBody>
          <a:bodyPr>
            <a:noAutofit/>
          </a:bodyPr>
          <a:lstStyle/>
          <a:p>
            <a:pPr algn="ctr" eaLnBrk="1" hangingPunct="1"/>
            <a:r>
              <a:rPr lang="en-GB" altLang="en-US" sz="1800" dirty="0"/>
              <a:t>Poppy Fields near Argenteuil </a:t>
            </a:r>
            <a:r>
              <a:rPr lang="en-GB" altLang="en-US" sz="1800" b="0" dirty="0">
                <a:latin typeface="Sassoon Infant Rg" panose="02000503030000020003" pitchFamily="50" charset="0"/>
              </a:rPr>
              <a:t>1875</a:t>
            </a:r>
            <a:endParaRPr lang="en-GB" altLang="en-US" sz="1600" b="0" dirty="0">
              <a:latin typeface="Sassoon Infant Rg" panose="02000503030000020003" pitchFamily="50" charset="0"/>
            </a:endParaRPr>
          </a:p>
        </p:txBody>
      </p:sp>
      <p:sp>
        <p:nvSpPr>
          <p:cNvPr id="19460" name="TextBox 1"/>
          <p:cNvSpPr txBox="1">
            <a:spLocks noChangeArrowheads="1"/>
          </p:cNvSpPr>
          <p:nvPr/>
        </p:nvSpPr>
        <p:spPr bwMode="auto">
          <a:xfrm>
            <a:off x="1984375" y="6132513"/>
            <a:ext cx="5165725"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500">
                <a:solidFill>
                  <a:schemeClr val="tx1"/>
                </a:solidFill>
                <a:latin typeface="BPreplay" panose="02000503000000020004" pitchFamily="50" charset="0"/>
              </a:rPr>
              <a:t>Attribution - Photo courtesy of Tony Hisgett (@flickr.com) - granted under creative commons licence - attribution</a:t>
            </a:r>
          </a:p>
        </p:txBody>
      </p:sp>
      <p:pic>
        <p:nvPicPr>
          <p:cNvPr id="19461" name="Picture 4" descr="https://farm5.staticflickr.com/4029/4682352462_7a9945a4b9_b.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58938" y="1770063"/>
            <a:ext cx="5826125" cy="424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5"/>
          <p:cNvSpPr>
            <a:spLocks/>
          </p:cNvSpPr>
          <p:nvPr/>
        </p:nvSpPr>
        <p:spPr bwMode="auto">
          <a:xfrm>
            <a:off x="457200" y="436563"/>
            <a:ext cx="8220075" cy="103822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GB" altLang="en-US" sz="4000" b="1">
                <a:latin typeface="Sassoon Infant Md" panose="02000603050000020003" pitchFamily="50" charset="0"/>
              </a:rPr>
              <a:t>Looking at Paintings</a:t>
            </a:r>
          </a:p>
        </p:txBody>
      </p:sp>
      <p:sp>
        <p:nvSpPr>
          <p:cNvPr id="20483" name="Title 5"/>
          <p:cNvSpPr>
            <a:spLocks noGrp="1"/>
          </p:cNvSpPr>
          <p:nvPr>
            <p:ph type="title"/>
          </p:nvPr>
        </p:nvSpPr>
        <p:spPr>
          <a:xfrm>
            <a:off x="755650" y="1290638"/>
            <a:ext cx="7632700" cy="366712"/>
          </a:xfrm>
        </p:spPr>
        <p:txBody>
          <a:bodyPr>
            <a:noAutofit/>
          </a:bodyPr>
          <a:lstStyle/>
          <a:p>
            <a:pPr algn="ctr" eaLnBrk="1" hangingPunct="1"/>
            <a:r>
              <a:rPr lang="en-GB" altLang="en-US" sz="1800" dirty="0"/>
              <a:t>The Artist's Garden at </a:t>
            </a:r>
            <a:r>
              <a:rPr lang="en-GB" altLang="en-US" sz="1800" dirty="0" err="1"/>
              <a:t>Giverny</a:t>
            </a:r>
            <a:r>
              <a:rPr lang="en-GB" altLang="en-US" sz="1800" dirty="0"/>
              <a:t> </a:t>
            </a:r>
            <a:r>
              <a:rPr lang="en-GB" altLang="en-US" sz="1800" b="0" dirty="0">
                <a:latin typeface="Sassoon Infant Rg" panose="02000503030000020003" pitchFamily="50" charset="0"/>
              </a:rPr>
              <a:t>1900</a:t>
            </a:r>
            <a:endParaRPr lang="en-GB" altLang="en-US" sz="1600" b="0" dirty="0">
              <a:latin typeface="Sassoon Infant Rg" panose="02000503030000020003" pitchFamily="50" charset="0"/>
            </a:endParaRPr>
          </a:p>
        </p:txBody>
      </p:sp>
      <p:pic>
        <p:nvPicPr>
          <p:cNvPr id="20484" name="Picture 6" descr="https://farm4.staticflickr.com/3679/10430438395_f238b773c5_b.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27238" y="1770063"/>
            <a:ext cx="5122862" cy="424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5" name="TextBox 1"/>
          <p:cNvSpPr txBox="1">
            <a:spLocks noChangeArrowheads="1"/>
          </p:cNvSpPr>
          <p:nvPr/>
        </p:nvSpPr>
        <p:spPr bwMode="auto">
          <a:xfrm>
            <a:off x="1995488" y="6142038"/>
            <a:ext cx="5165725"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500">
                <a:solidFill>
                  <a:schemeClr val="tx1"/>
                </a:solidFill>
                <a:latin typeface="BPreplay" panose="02000503000000020004" pitchFamily="50" charset="0"/>
              </a:rPr>
              <a:t>Attribution - Photo courtesy of Gary R. Caldwell (@flickr.com) - granted under creative commons licence - attribution</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4" descr="https://farm4.staticflickr.com/3052/3059078913_ea32ae81b1_b.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9625" y="1778000"/>
            <a:ext cx="7540625" cy="424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7" name="Title 5"/>
          <p:cNvSpPr>
            <a:spLocks/>
          </p:cNvSpPr>
          <p:nvPr/>
        </p:nvSpPr>
        <p:spPr bwMode="auto">
          <a:xfrm>
            <a:off x="457200" y="436563"/>
            <a:ext cx="8220075" cy="103822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GB" altLang="en-US" sz="4000" b="1">
                <a:latin typeface="Sassoon Infant Md" panose="02000603050000020003" pitchFamily="50" charset="0"/>
              </a:rPr>
              <a:t>Looking at Paintings</a:t>
            </a:r>
          </a:p>
        </p:txBody>
      </p:sp>
      <p:sp>
        <p:nvSpPr>
          <p:cNvPr id="21508" name="Title 5"/>
          <p:cNvSpPr>
            <a:spLocks noGrp="1"/>
          </p:cNvSpPr>
          <p:nvPr>
            <p:ph type="title"/>
          </p:nvPr>
        </p:nvSpPr>
        <p:spPr>
          <a:xfrm>
            <a:off x="755650" y="1290638"/>
            <a:ext cx="7632700" cy="366712"/>
          </a:xfrm>
        </p:spPr>
        <p:txBody>
          <a:bodyPr>
            <a:noAutofit/>
          </a:bodyPr>
          <a:lstStyle/>
          <a:p>
            <a:pPr algn="ctr" eaLnBrk="1" hangingPunct="1"/>
            <a:r>
              <a:rPr lang="en-GB" altLang="en-US" sz="1800" dirty="0"/>
              <a:t>The Japanese Bridge </a:t>
            </a:r>
            <a:r>
              <a:rPr lang="en-GB" altLang="en-US" sz="1800" b="0" dirty="0">
                <a:latin typeface="Sassoon Infant Rg" panose="02000503030000020003" pitchFamily="50" charset="0"/>
              </a:rPr>
              <a:t>1900</a:t>
            </a:r>
            <a:endParaRPr lang="en-GB" altLang="en-US" sz="1600" b="0" dirty="0">
              <a:latin typeface="Sassoon Infant Rg" panose="02000503030000020003" pitchFamily="50" charset="0"/>
            </a:endParaRPr>
          </a:p>
        </p:txBody>
      </p:sp>
      <p:sp>
        <p:nvSpPr>
          <p:cNvPr id="21509" name="TextBox 1"/>
          <p:cNvSpPr txBox="1">
            <a:spLocks noChangeArrowheads="1"/>
          </p:cNvSpPr>
          <p:nvPr/>
        </p:nvSpPr>
        <p:spPr bwMode="auto">
          <a:xfrm>
            <a:off x="1992313" y="6138863"/>
            <a:ext cx="5165725"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500">
                <a:solidFill>
                  <a:schemeClr val="tx1"/>
                </a:solidFill>
                <a:latin typeface="BPreplay" panose="02000503000000020004" pitchFamily="50" charset="0"/>
              </a:rPr>
              <a:t>Attribution - Photo courtesy of Michela Simoncini (@flickr.com) - granted under creative commons licence - attribution</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5"/>
          <p:cNvSpPr>
            <a:spLocks/>
          </p:cNvSpPr>
          <p:nvPr/>
        </p:nvSpPr>
        <p:spPr bwMode="auto">
          <a:xfrm>
            <a:off x="457200" y="436563"/>
            <a:ext cx="8220075" cy="103822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GB" altLang="en-US" sz="4000" b="1">
                <a:latin typeface="Sassoon Infant Md" panose="02000603050000020003" pitchFamily="50" charset="0"/>
              </a:rPr>
              <a:t>Looking at Paintings</a:t>
            </a:r>
          </a:p>
        </p:txBody>
      </p:sp>
      <p:sp>
        <p:nvSpPr>
          <p:cNvPr id="22531" name="Title 5"/>
          <p:cNvSpPr>
            <a:spLocks noGrp="1"/>
          </p:cNvSpPr>
          <p:nvPr>
            <p:ph type="title"/>
          </p:nvPr>
        </p:nvSpPr>
        <p:spPr>
          <a:xfrm>
            <a:off x="755650" y="1290638"/>
            <a:ext cx="7632700" cy="366712"/>
          </a:xfrm>
        </p:spPr>
        <p:txBody>
          <a:bodyPr>
            <a:noAutofit/>
          </a:bodyPr>
          <a:lstStyle/>
          <a:p>
            <a:pPr algn="ctr" eaLnBrk="1" hangingPunct="1"/>
            <a:r>
              <a:rPr lang="en-GB" altLang="en-US" sz="1800" dirty="0"/>
              <a:t>La Grande </a:t>
            </a:r>
            <a:r>
              <a:rPr lang="en-GB" altLang="en-US" sz="1800" dirty="0" err="1"/>
              <a:t>Allée</a:t>
            </a:r>
            <a:r>
              <a:rPr lang="en-GB" altLang="en-US" sz="1800" dirty="0"/>
              <a:t> à </a:t>
            </a:r>
            <a:r>
              <a:rPr lang="en-GB" altLang="en-US" sz="1800" dirty="0" err="1"/>
              <a:t>Giverny</a:t>
            </a:r>
            <a:r>
              <a:rPr lang="en-GB" altLang="en-US" sz="1800" dirty="0"/>
              <a:t> </a:t>
            </a:r>
            <a:r>
              <a:rPr lang="en-GB" altLang="en-US" sz="1800" b="0" dirty="0">
                <a:latin typeface="Sassoon Infant Rg" panose="02000503030000020003" pitchFamily="50" charset="0"/>
              </a:rPr>
              <a:t>1900</a:t>
            </a:r>
            <a:endParaRPr lang="en-GB" altLang="en-US" sz="1600" b="0" dirty="0">
              <a:latin typeface="Sassoon Infant Rg" panose="02000503030000020003" pitchFamily="50" charset="0"/>
            </a:endParaRPr>
          </a:p>
        </p:txBody>
      </p:sp>
      <p:sp>
        <p:nvSpPr>
          <p:cNvPr id="22532" name="TextBox 1"/>
          <p:cNvSpPr txBox="1">
            <a:spLocks noChangeArrowheads="1"/>
          </p:cNvSpPr>
          <p:nvPr/>
        </p:nvSpPr>
        <p:spPr bwMode="auto">
          <a:xfrm>
            <a:off x="1992313" y="6138863"/>
            <a:ext cx="5165725"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500">
                <a:solidFill>
                  <a:schemeClr val="tx1"/>
                </a:solidFill>
                <a:latin typeface="BPreplay" panose="02000503000000020004" pitchFamily="50" charset="0"/>
              </a:rPr>
              <a:t>Attribution - Photo courtesy of Jean-Pierre Dalbéra (@flickr.com) - granted under creative commons licence - attribution</a:t>
            </a:r>
          </a:p>
        </p:txBody>
      </p:sp>
      <p:pic>
        <p:nvPicPr>
          <p:cNvPr id="22533" name="Picture 7" descr="https://farm3.staticflickr.com/2564/4086369799_974f8d7ae9_b.jpg"/>
          <p:cNvPicPr>
            <a:picLocks noChangeAspect="1" noChangeArrowheads="1"/>
          </p:cNvPicPr>
          <p:nvPr/>
        </p:nvPicPr>
        <p:blipFill>
          <a:blip r:embed="rId2">
            <a:extLst>
              <a:ext uri="{28A0092B-C50C-407E-A947-70E740481C1C}">
                <a14:useLocalDpi xmlns:a14="http://schemas.microsoft.com/office/drawing/2010/main" val="0"/>
              </a:ext>
            </a:extLst>
          </a:blip>
          <a:srcRect l="5193" t="7750" r="3989" b="11263"/>
          <a:stretch>
            <a:fillRect/>
          </a:stretch>
        </p:blipFill>
        <p:spPr bwMode="auto">
          <a:xfrm>
            <a:off x="2003425" y="1776413"/>
            <a:ext cx="5145088" cy="4243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268413" y="1674813"/>
            <a:ext cx="6951662" cy="4914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p:cNvSpPr/>
          <p:nvPr/>
        </p:nvSpPr>
        <p:spPr>
          <a:xfrm>
            <a:off x="755650" y="1798638"/>
            <a:ext cx="7632700" cy="693737"/>
          </a:xfrm>
          <a:prstGeom prst="rect">
            <a:avLst/>
          </a:prstGeom>
          <a:solidFill>
            <a:srgbClr val="70ACD1">
              <a:alpha val="4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4580" name="TextBox 1"/>
          <p:cNvSpPr txBox="1">
            <a:spLocks noChangeArrowheads="1"/>
          </p:cNvSpPr>
          <p:nvPr/>
        </p:nvSpPr>
        <p:spPr bwMode="auto">
          <a:xfrm>
            <a:off x="1268413" y="1951038"/>
            <a:ext cx="659606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tx1"/>
                </a:solidFill>
              </a:rPr>
              <a:t>We are going to paint like Monet. We are going to use our fingers!</a:t>
            </a:r>
          </a:p>
        </p:txBody>
      </p:sp>
      <p:sp>
        <p:nvSpPr>
          <p:cNvPr id="24581" name="Title 5"/>
          <p:cNvSpPr>
            <a:spLocks/>
          </p:cNvSpPr>
          <p:nvPr/>
        </p:nvSpPr>
        <p:spPr bwMode="auto">
          <a:xfrm>
            <a:off x="457200" y="658813"/>
            <a:ext cx="8220075" cy="938212"/>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spcBef>
                <a:spcPct val="0"/>
              </a:spcBef>
              <a:buFontTx/>
              <a:buNone/>
            </a:pPr>
            <a:r>
              <a:rPr lang="en-GB" altLang="en-US" sz="4000" b="1">
                <a:latin typeface="Sassoon Infant Md" panose="02000603050000020003" pitchFamily="50" charset="0"/>
              </a:rPr>
              <a:t>Paint Like an Impressionist</a:t>
            </a:r>
          </a:p>
          <a:p>
            <a:pPr algn="ctr" eaLnBrk="1" hangingPunct="1">
              <a:spcBef>
                <a:spcPct val="0"/>
              </a:spcBef>
              <a:buFontTx/>
              <a:buNone/>
            </a:pPr>
            <a:r>
              <a:rPr lang="en-GB" altLang="en-US" sz="2400">
                <a:latin typeface="Sassoon Infant Md" panose="02000603050000020003" pitchFamily="50" charset="0"/>
              </a:rPr>
              <a:t>Impressionist Finger Painting</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755650" y="1474788"/>
            <a:ext cx="7632700" cy="2449512"/>
          </a:xfrm>
          <a:prstGeom prst="rect">
            <a:avLst/>
          </a:prstGeom>
          <a:solidFill>
            <a:srgbClr val="D38ED1">
              <a:alpha val="4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5603" name="TextBox 6"/>
          <p:cNvSpPr txBox="1">
            <a:spLocks noChangeArrowheads="1"/>
          </p:cNvSpPr>
          <p:nvPr/>
        </p:nvSpPr>
        <p:spPr bwMode="auto">
          <a:xfrm>
            <a:off x="899319" y="1474788"/>
            <a:ext cx="7229475" cy="2585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 typeface="Arial" panose="020B0604020202020204" pitchFamily="34" charset="0"/>
              <a:buNone/>
            </a:pPr>
            <a:r>
              <a:rPr lang="en-GB" altLang="en-US" dirty="0">
                <a:solidFill>
                  <a:schemeClr val="tx1"/>
                </a:solidFill>
              </a:rPr>
              <a:t>Look at the  photo of Monet’s garden. Look carefully at the colours.</a:t>
            </a:r>
          </a:p>
          <a:p>
            <a:pPr eaLnBrk="1" hangingPunct="1">
              <a:lnSpc>
                <a:spcPct val="100000"/>
              </a:lnSpc>
              <a:spcBef>
                <a:spcPct val="0"/>
              </a:spcBef>
              <a:buFont typeface="Arial" panose="020B0604020202020204" pitchFamily="34" charset="0"/>
              <a:buNone/>
            </a:pPr>
            <a:r>
              <a:rPr lang="en-GB" altLang="en-US" dirty="0">
                <a:solidFill>
                  <a:schemeClr val="tx1"/>
                </a:solidFill>
              </a:rPr>
              <a:t>Sketch a faint outline of your painting in pencil on a piece of paper.</a:t>
            </a:r>
          </a:p>
          <a:p>
            <a:pPr eaLnBrk="1" hangingPunct="1">
              <a:lnSpc>
                <a:spcPct val="100000"/>
              </a:lnSpc>
              <a:spcBef>
                <a:spcPct val="0"/>
              </a:spcBef>
              <a:buFont typeface="Arial" panose="020B0604020202020204" pitchFamily="34" charset="0"/>
              <a:buNone/>
            </a:pPr>
            <a:endParaRPr lang="en-GB" altLang="en-US" dirty="0">
              <a:solidFill>
                <a:schemeClr val="tx1"/>
              </a:solidFill>
            </a:endParaRPr>
          </a:p>
          <a:p>
            <a:pPr eaLnBrk="1" hangingPunct="1">
              <a:lnSpc>
                <a:spcPct val="100000"/>
              </a:lnSpc>
              <a:spcBef>
                <a:spcPct val="0"/>
              </a:spcBef>
              <a:buFont typeface="Arial" panose="020B0604020202020204" pitchFamily="34" charset="0"/>
              <a:buNone/>
            </a:pPr>
            <a:r>
              <a:rPr lang="en-GB" altLang="en-US" dirty="0">
                <a:solidFill>
                  <a:schemeClr val="tx1"/>
                </a:solidFill>
              </a:rPr>
              <a:t>If you have paint at home dip the tip of your finger into the paint and dab it onto your picture. If you do not have paint you can use colouring pencils, crayons, or maybe you have a painting app on your tablet or use 2paint on Purple Mash. </a:t>
            </a:r>
          </a:p>
          <a:p>
            <a:pPr eaLnBrk="1" hangingPunct="1">
              <a:lnSpc>
                <a:spcPct val="100000"/>
              </a:lnSpc>
              <a:spcBef>
                <a:spcPct val="0"/>
              </a:spcBef>
              <a:buFont typeface="Arial" panose="020B0604020202020204" pitchFamily="34" charset="0"/>
              <a:buNone/>
            </a:pPr>
            <a:endParaRPr lang="en-GB" altLang="en-US" dirty="0">
              <a:solidFill>
                <a:schemeClr val="tx1"/>
              </a:solidFill>
            </a:endParaRPr>
          </a:p>
          <a:p>
            <a:pPr eaLnBrk="1" hangingPunct="1">
              <a:lnSpc>
                <a:spcPct val="100000"/>
              </a:lnSpc>
              <a:spcBef>
                <a:spcPct val="0"/>
              </a:spcBef>
              <a:buFont typeface="Arial" panose="020B0604020202020204" pitchFamily="34" charset="0"/>
              <a:buNone/>
            </a:pPr>
            <a:r>
              <a:rPr lang="en-GB" altLang="en-US" dirty="0">
                <a:solidFill>
                  <a:schemeClr val="tx1"/>
                </a:solidFill>
              </a:rPr>
              <a:t>Use a cotton bud to add smaller details, such as flowers.</a:t>
            </a:r>
          </a:p>
        </p:txBody>
      </p:sp>
      <p:pic>
        <p:nvPicPr>
          <p:cNvPr id="25604" name="Individual Work"/>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5"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03238" y="4121150"/>
            <a:ext cx="2819400" cy="1992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6" name="Picture 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022600" y="4081463"/>
            <a:ext cx="2874963" cy="203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7" name="Picture 8"/>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557838" y="4038600"/>
            <a:ext cx="2935287" cy="2074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8" name="Title 5"/>
          <p:cNvSpPr>
            <a:spLocks/>
          </p:cNvSpPr>
          <p:nvPr/>
        </p:nvSpPr>
        <p:spPr bwMode="auto">
          <a:xfrm>
            <a:off x="457200" y="436563"/>
            <a:ext cx="8220075" cy="103822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GB" altLang="en-US" sz="4000" b="1">
                <a:latin typeface="Sassoon Infant Md" panose="02000603050000020003" pitchFamily="50" charset="0"/>
              </a:rPr>
              <a:t>Today</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413250" y="1476375"/>
            <a:ext cx="3843338" cy="1652588"/>
          </a:xfrm>
          <a:prstGeom prst="rect">
            <a:avLst/>
          </a:prstGeom>
          <a:solidFill>
            <a:schemeClr val="accent1">
              <a:lumMod val="60000"/>
              <a:lumOff val="40000"/>
              <a:alpha val="4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6627" name="Title 5"/>
          <p:cNvSpPr>
            <a:spLocks/>
          </p:cNvSpPr>
          <p:nvPr/>
        </p:nvSpPr>
        <p:spPr bwMode="auto">
          <a:xfrm>
            <a:off x="457200" y="508000"/>
            <a:ext cx="8220075" cy="93821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spcBef>
                <a:spcPct val="0"/>
              </a:spcBef>
              <a:buFontTx/>
              <a:buNone/>
            </a:pPr>
            <a:r>
              <a:rPr lang="en-GB" altLang="en-US" sz="4000" b="1">
                <a:latin typeface="Sassoon Infant Md" panose="02000603050000020003" pitchFamily="50" charset="0"/>
              </a:rPr>
              <a:t>Looking Closely</a:t>
            </a:r>
          </a:p>
        </p:txBody>
      </p:sp>
      <p:sp>
        <p:nvSpPr>
          <p:cNvPr id="26628" name="TextBox 6"/>
          <p:cNvSpPr txBox="1">
            <a:spLocks noChangeArrowheads="1"/>
          </p:cNvSpPr>
          <p:nvPr/>
        </p:nvSpPr>
        <p:spPr bwMode="auto">
          <a:xfrm>
            <a:off x="4714875" y="1574800"/>
            <a:ext cx="3238500"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Monet created these 3 very similar paintings of haystacks.</a:t>
            </a:r>
          </a:p>
          <a:p>
            <a:pPr eaLnBrk="1" hangingPunct="1">
              <a:lnSpc>
                <a:spcPct val="100000"/>
              </a:lnSpc>
              <a:spcBef>
                <a:spcPct val="0"/>
              </a:spcBef>
              <a:buFontTx/>
              <a:buNone/>
            </a:pPr>
            <a:endParaRPr lang="en-GB" altLang="en-US">
              <a:solidFill>
                <a:schemeClr val="tx1"/>
              </a:solidFill>
            </a:endParaRPr>
          </a:p>
          <a:p>
            <a:pPr eaLnBrk="1" hangingPunct="1">
              <a:lnSpc>
                <a:spcPct val="100000"/>
              </a:lnSpc>
              <a:spcBef>
                <a:spcPct val="0"/>
              </a:spcBef>
              <a:buFontTx/>
              <a:buNone/>
            </a:pPr>
            <a:r>
              <a:rPr lang="en-GB" altLang="en-US">
                <a:solidFill>
                  <a:schemeClr val="tx1"/>
                </a:solidFill>
                <a:latin typeface="Sassoon Infant Md" panose="02000603050000020003" pitchFamily="50" charset="0"/>
              </a:rPr>
              <a:t>Can you see any differences between them?</a:t>
            </a:r>
          </a:p>
        </p:txBody>
      </p:sp>
      <p:pic>
        <p:nvPicPr>
          <p:cNvPr id="26629" name="Picture 9" descr="https://farm4.staticflickr.com/3810/12882689093_59191cb9b1_b.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8525" y="1476375"/>
            <a:ext cx="3309938" cy="2320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30" name="Picture 10" descr="https://farm8.staticflickr.com/7488/16289448335_727fcbc139_b.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8525" y="3979863"/>
            <a:ext cx="3309938" cy="2112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31" name="Picture 11" descr="https://farm8.staticflickr.com/7303/12882582045_ccc113625e_b.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13250" y="3341688"/>
            <a:ext cx="3843338" cy="2751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32" name="TextBox 14"/>
          <p:cNvSpPr txBox="1">
            <a:spLocks noChangeArrowheads="1"/>
          </p:cNvSpPr>
          <p:nvPr/>
        </p:nvSpPr>
        <p:spPr bwMode="auto">
          <a:xfrm>
            <a:off x="2457450" y="6135688"/>
            <a:ext cx="4230688" cy="16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500">
                <a:solidFill>
                  <a:schemeClr val="tx1"/>
                </a:solidFill>
                <a:latin typeface="BPreplay" panose="02000503000000020004" pitchFamily="50" charset="0"/>
              </a:rPr>
              <a:t>Attribution - Photo courtesy of CarlosR38 and Sharon Mollerus  (@flickr.com) - granted under creative commons licence - attribution</a:t>
            </a:r>
          </a:p>
        </p:txBody>
      </p:sp>
      <p:pic>
        <p:nvPicPr>
          <p:cNvPr id="26633" name="Talking Partners"/>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7652" name="Title 1"/>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a:solidFill>
                  <a:schemeClr val="tx1"/>
                </a:solidFill>
                <a:latin typeface="Sassoon Infant Md" panose="02000603050000020003" pitchFamily="50" charset="0"/>
              </a:rPr>
              <a:t>Success Criteria</a:t>
            </a:r>
          </a:p>
        </p:txBody>
      </p:sp>
      <p:sp>
        <p:nvSpPr>
          <p:cNvPr id="27653" name="Title 1"/>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a:solidFill>
                  <a:schemeClr val="tx1"/>
                </a:solidFill>
                <a:latin typeface="Sassoon Infant Md" panose="02000603050000020003" pitchFamily="50" charset="0"/>
              </a:rPr>
              <a:t>Aim</a:t>
            </a:r>
          </a:p>
        </p:txBody>
      </p:sp>
      <p:sp>
        <p:nvSpPr>
          <p:cNvPr id="27654" name="Content Placeholder 15"/>
          <p:cNvSpPr>
            <a:spLocks noGrp="1"/>
          </p:cNvSpPr>
          <p:nvPr>
            <p:ph idx="1"/>
          </p:nvPr>
        </p:nvSpPr>
        <p:spPr>
          <a:xfrm>
            <a:off x="628650" y="1127125"/>
            <a:ext cx="7886700" cy="1409700"/>
          </a:xfrm>
        </p:spPr>
        <p:txBody>
          <a:bodyPr/>
          <a:lstStyle/>
          <a:p>
            <a:pPr eaLnBrk="1" hangingPunct="1"/>
            <a:r>
              <a:rPr lang="en-GB" altLang="en-US"/>
              <a:t>I can paint a landscape using colour and texture.</a:t>
            </a:r>
          </a:p>
          <a:p>
            <a:pPr eaLnBrk="1" hangingPunct="1"/>
            <a:r>
              <a:rPr lang="en-GB" altLang="en-US"/>
              <a:t>I can describe the work of the artist, Monet.</a:t>
            </a:r>
          </a:p>
        </p:txBody>
      </p:sp>
      <p:sp>
        <p:nvSpPr>
          <p:cNvPr id="27655" name="Content Placeholder 15"/>
          <p:cNvSpPr txBox="1">
            <a:spLocks/>
          </p:cNvSpPr>
          <p:nvPr/>
        </p:nvSpPr>
        <p:spPr bwMode="auto">
          <a:xfrm>
            <a:off x="628650" y="3467100"/>
            <a:ext cx="7886700" cy="262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r>
              <a:rPr lang="en-GB" altLang="en-US"/>
              <a:t>I can use bright colours to paint a garden.</a:t>
            </a:r>
          </a:p>
          <a:p>
            <a:pPr eaLnBrk="1" hangingPunct="1"/>
            <a:r>
              <a:rPr lang="en-GB" altLang="en-US"/>
              <a:t>I can use my fingers to apply thick paint.</a:t>
            </a:r>
          </a:p>
          <a:p>
            <a:pPr eaLnBrk="1" hangingPunct="1"/>
            <a:endParaRPr lang="en-GB" altLang="en-US"/>
          </a:p>
          <a:p>
            <a:pPr eaLnBrk="1" hangingPunct="1"/>
            <a:r>
              <a:rPr lang="en-GB" altLang="en-US"/>
              <a:t>I can explain that Monet painted lots of pictures outdoors.</a:t>
            </a:r>
          </a:p>
          <a:p>
            <a:pPr eaLnBrk="1" hangingPunct="1"/>
            <a:r>
              <a:rPr lang="en-GB" altLang="en-US"/>
              <a:t>I can talk about the bright colours that Monet used in his paintings.</a:t>
            </a:r>
          </a:p>
          <a:p>
            <a:pPr eaLnBrk="1" hangingPunct="1"/>
            <a:endParaRPr lang="en-GB" altLang="en-US"/>
          </a:p>
        </p:txBody>
      </p:sp>
      <p:pic>
        <p:nvPicPr>
          <p:cNvPr id="27656" name="Picture 7"/>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1500</TotalTime>
  <Words>909</Words>
  <Application>Microsoft Office PowerPoint</Application>
  <PresentationFormat>On-screen Show (4:3)</PresentationFormat>
  <Paragraphs>98</Paragraphs>
  <Slides>22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22</vt:i4>
      </vt:variant>
    </vt:vector>
  </HeadingPairs>
  <TitlesOfParts>
    <vt:vector size="28" baseType="lpstr">
      <vt:lpstr>Sassoon Infant Rg</vt:lpstr>
      <vt:lpstr>Calibri</vt:lpstr>
      <vt:lpstr>Sassoon Infant Md</vt:lpstr>
      <vt:lpstr>Arial</vt:lpstr>
      <vt:lpstr>BPreplay</vt:lpstr>
      <vt:lpstr>Office Theme</vt:lpstr>
      <vt:lpstr>Art and Design</vt:lpstr>
      <vt:lpstr>PowerPoint Presentation</vt:lpstr>
      <vt:lpstr>PowerPoint Presentation</vt:lpstr>
      <vt:lpstr>Claude Monet</vt:lpstr>
      <vt:lpstr>PowerPoint Presentation</vt:lpstr>
      <vt:lpstr>Apple Trees in Bloom at Giverny 1900-01</vt:lpstr>
      <vt:lpstr>PowerPoint Presentation</vt:lpstr>
      <vt:lpstr>PowerPoint Presentation</vt:lpstr>
      <vt:lpstr>PowerPoint Presentation</vt:lpstr>
      <vt:lpstr>PowerPoint Presentation</vt:lpstr>
      <vt:lpstr>Woman in the Garden 1867</vt:lpstr>
      <vt:lpstr>Flowering Pear Tree 1885</vt:lpstr>
      <vt:lpstr>Flowers at Vetheuil 1881</vt:lpstr>
      <vt:lpstr>Poppy Fields near Argenteuil 1875</vt:lpstr>
      <vt:lpstr>The Artist's Garden at Giverny 1900</vt:lpstr>
      <vt:lpstr>The Japanese Bridge 1900</vt:lpstr>
      <vt:lpstr>La Grande Allée à Giverny 1900</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Romy McDonald</cp:lastModifiedBy>
  <cp:revision>112</cp:revision>
  <dcterms:created xsi:type="dcterms:W3CDTF">2014-10-01T16:09:27Z</dcterms:created>
  <dcterms:modified xsi:type="dcterms:W3CDTF">2021-01-06T13:33:01Z</dcterms:modified>
</cp:coreProperties>
</file>