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9"/>
  </p:notesMasterIdLst>
  <p:handoutMasterIdLst>
    <p:handoutMasterId r:id="rId30"/>
  </p:handout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1" r:id="rId17"/>
    <p:sldId id="420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1" d="100"/>
          <a:sy n="71" d="100"/>
        </p:scale>
        <p:origin x="54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BE5EC2-3206-41C3-A958-A03C9ADCB7E6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B682EA-52DF-4617-8F94-A70D6A432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867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13/04/2021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201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953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6618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51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444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384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010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149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448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27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33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357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5557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1898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0185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0416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6189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81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7580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194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411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2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4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Decimals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Who is correct? 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latin typeface="Gill Sans MT" panose="020B0502020104020203" pitchFamily="34" charset="0"/>
              </a:rPr>
              <a:t>Dora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Amir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500846" y="1999199"/>
            <a:ext cx="3576728" cy="1371018"/>
          </a:xfrm>
          <a:prstGeom prst="wedgeRoundRectCallout">
            <a:avLst>
              <a:gd name="adj1" fmla="val 58262"/>
              <a:gd name="adj2" fmla="val 33482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5 hundredths is equivalent to 50 tenths.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962846" y="3778877"/>
            <a:ext cx="3538391" cy="1345475"/>
          </a:xfrm>
          <a:prstGeom prst="wedgeRoundRectCallout">
            <a:avLst>
              <a:gd name="adj1" fmla="val -70894"/>
              <a:gd name="adj2" fmla="val 2748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50 hundredths is equivalent to 5 tenths.</a:t>
            </a:r>
          </a:p>
        </p:txBody>
      </p:sp>
      <p:pic>
        <p:nvPicPr>
          <p:cNvPr id="7" name="Picture 6" descr="C:\Users\smonaghan\Desktop\images\face_4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394" y="3853541"/>
            <a:ext cx="1637626" cy="1196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smonaghan\Desktop\images\girl_4.pn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t="28082" r="3871" b="24201"/>
          <a:stretch/>
        </p:blipFill>
        <p:spPr bwMode="auto">
          <a:xfrm flipH="1">
            <a:off x="7280475" y="2234331"/>
            <a:ext cx="1462455" cy="11358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Ron says he can partition tenths and hundredths in more than one way.</a:t>
            </a: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Use Ron’s method to partition 42 hundredths in more than one way.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1062" y="1336960"/>
            <a:ext cx="1684694" cy="116298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461014" y="1322984"/>
            <a:ext cx="2814609" cy="2819034"/>
            <a:chOff x="-2834985" y="-290551"/>
            <a:chExt cx="5605728" cy="5614541"/>
          </a:xfrm>
        </p:grpSpPr>
        <p:sp>
          <p:nvSpPr>
            <p:cNvPr id="9" name="Oval 8"/>
            <p:cNvSpPr/>
            <p:nvPr/>
          </p:nvSpPr>
          <p:spPr>
            <a:xfrm>
              <a:off x="-1198853" y="-290551"/>
              <a:ext cx="2397705" cy="2397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0" name="Oval 9"/>
            <p:cNvSpPr/>
            <p:nvPr/>
          </p:nvSpPr>
          <p:spPr>
            <a:xfrm>
              <a:off x="-2834983" y="2926286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1" name="Oval 10"/>
            <p:cNvSpPr/>
            <p:nvPr/>
          </p:nvSpPr>
          <p:spPr>
            <a:xfrm>
              <a:off x="373039" y="2911952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12" name="Straight Connector 11"/>
            <p:cNvCxnSpPr>
              <a:stCxn id="9" idx="3"/>
              <a:endCxn id="10" idx="0"/>
            </p:cNvCxnSpPr>
            <p:nvPr/>
          </p:nvCxnSpPr>
          <p:spPr>
            <a:xfrm flipH="1">
              <a:off x="-1623431" y="1756017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9" idx="5"/>
              <a:endCxn id="11" idx="0"/>
            </p:cNvCxnSpPr>
            <p:nvPr/>
          </p:nvCxnSpPr>
          <p:spPr>
            <a:xfrm>
              <a:off x="847716" y="1756017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/>
                <p:cNvSpPr txBox="1"/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5" name="TextBox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678742" y="2499943"/>
            <a:ext cx="2814609" cy="2819034"/>
            <a:chOff x="-2834985" y="-290551"/>
            <a:chExt cx="5605728" cy="5614541"/>
          </a:xfrm>
        </p:grpSpPr>
        <p:sp>
          <p:nvSpPr>
            <p:cNvPr id="20" name="Oval 19"/>
            <p:cNvSpPr/>
            <p:nvPr/>
          </p:nvSpPr>
          <p:spPr>
            <a:xfrm>
              <a:off x="-1198853" y="-290551"/>
              <a:ext cx="2397705" cy="2397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21" name="Oval 20"/>
            <p:cNvSpPr/>
            <p:nvPr/>
          </p:nvSpPr>
          <p:spPr>
            <a:xfrm>
              <a:off x="-2834983" y="2926286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22" name="Oval 21"/>
            <p:cNvSpPr/>
            <p:nvPr/>
          </p:nvSpPr>
          <p:spPr>
            <a:xfrm>
              <a:off x="373039" y="2911952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23" name="Straight Connector 22"/>
            <p:cNvCxnSpPr>
              <a:stCxn id="20" idx="3"/>
              <a:endCxn id="21" idx="0"/>
            </p:cNvCxnSpPr>
            <p:nvPr/>
          </p:nvCxnSpPr>
          <p:spPr>
            <a:xfrm flipH="1">
              <a:off x="-1623431" y="1756017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20" idx="5"/>
              <a:endCxn id="22" idx="0"/>
            </p:cNvCxnSpPr>
            <p:nvPr/>
          </p:nvCxnSpPr>
          <p:spPr>
            <a:xfrm>
              <a:off x="847716" y="1756017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8" name="Group 27"/>
          <p:cNvGrpSpPr/>
          <p:nvPr/>
        </p:nvGrpSpPr>
        <p:grpSpPr>
          <a:xfrm>
            <a:off x="6289684" y="2511831"/>
            <a:ext cx="2814609" cy="2819034"/>
            <a:chOff x="-2834985" y="-290551"/>
            <a:chExt cx="5605728" cy="5614541"/>
          </a:xfrm>
        </p:grpSpPr>
        <p:sp>
          <p:nvSpPr>
            <p:cNvPr id="29" name="Oval 28"/>
            <p:cNvSpPr/>
            <p:nvPr/>
          </p:nvSpPr>
          <p:spPr>
            <a:xfrm>
              <a:off x="-1198853" y="-290551"/>
              <a:ext cx="2397705" cy="2397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30" name="Oval 29"/>
            <p:cNvSpPr/>
            <p:nvPr/>
          </p:nvSpPr>
          <p:spPr>
            <a:xfrm>
              <a:off x="-2834983" y="2926286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31" name="Oval 30"/>
            <p:cNvSpPr/>
            <p:nvPr/>
          </p:nvSpPr>
          <p:spPr>
            <a:xfrm>
              <a:off x="373039" y="2911952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32" name="Straight Connector 31"/>
            <p:cNvCxnSpPr>
              <a:stCxn id="29" idx="3"/>
              <a:endCxn id="30" idx="0"/>
            </p:cNvCxnSpPr>
            <p:nvPr/>
          </p:nvCxnSpPr>
          <p:spPr>
            <a:xfrm flipH="1">
              <a:off x="-1623431" y="1756017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29" idx="5"/>
              <a:endCxn id="31" idx="0"/>
            </p:cNvCxnSpPr>
            <p:nvPr/>
          </p:nvCxnSpPr>
          <p:spPr>
            <a:xfrm>
              <a:off x="847716" y="1756017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31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1129667" y="-42463"/>
                  <a:ext cx="2306507" cy="1796044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Box 34"/>
                <p:cNvSpPr txBox="1"/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21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35" name="TextBox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973" y="3199935"/>
                  <a:ext cx="2369770" cy="1796044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Box 35"/>
                <p:cNvSpPr txBox="1"/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GB" sz="28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</m:oMath>
                    </m:oMathPara>
                  </a14:m>
                  <a:endParaRPr lang="en-GB" sz="1200" dirty="0"/>
                </a:p>
              </p:txBody>
            </p:sp>
          </mc:Choice>
          <mc:Fallback xmlns="">
            <p:sp>
              <p:nvSpPr>
                <p:cNvPr id="36" name="TextBox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-2834985" y="3200570"/>
                  <a:ext cx="2425642" cy="1796044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768563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8899" y="371475"/>
            <a:ext cx="829693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Who is correct? 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latin typeface="Gill Sans MT" panose="020B0502020104020203" pitchFamily="34" charset="0"/>
              </a:rPr>
              <a:t>Annie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Dexter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latin typeface="Gill Sans MT" panose="020B0502020104020203" pitchFamily="34" charset="0"/>
              </a:rPr>
              <a:t>why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the same? What’s different?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me.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322331" y="902109"/>
            <a:ext cx="4059175" cy="1183534"/>
          </a:xfrm>
          <a:prstGeom prst="wedgeRoundRectCallout">
            <a:avLst>
              <a:gd name="adj1" fmla="val 58262"/>
              <a:gd name="adj2" fmla="val 33482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1.2 is equivalent to 1 whole and 2 tenths.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527707" y="2109585"/>
            <a:ext cx="4142878" cy="1224987"/>
          </a:xfrm>
          <a:prstGeom prst="wedgeRoundRectCallout">
            <a:avLst>
              <a:gd name="adj1" fmla="val -59080"/>
              <a:gd name="adj2" fmla="val 29430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1.2 is equivalent to 12 tenths.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849" y="722820"/>
            <a:ext cx="1655089" cy="11349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58" y="1884556"/>
            <a:ext cx="1691773" cy="1167870"/>
          </a:xfrm>
          <a:prstGeom prst="rect">
            <a:avLst/>
          </a:prstGeom>
        </p:spPr>
      </p:pic>
      <p:sp>
        <p:nvSpPr>
          <p:cNvPr id="9" name="Rounded Rectangle 8"/>
          <p:cNvSpPr>
            <a:spLocks noChangeAspect="1"/>
          </p:cNvSpPr>
          <p:nvPr/>
        </p:nvSpPr>
        <p:spPr>
          <a:xfrm>
            <a:off x="2223146" y="3977348"/>
            <a:ext cx="2376000" cy="100314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Six tens</a:t>
            </a:r>
          </a:p>
        </p:txBody>
      </p:sp>
      <p:sp>
        <p:nvSpPr>
          <p:cNvPr id="10" name="Rounded Rectangle 9"/>
          <p:cNvSpPr>
            <a:spLocks noChangeAspect="1"/>
          </p:cNvSpPr>
          <p:nvPr/>
        </p:nvSpPr>
        <p:spPr>
          <a:xfrm>
            <a:off x="5211849" y="3912260"/>
            <a:ext cx="2376000" cy="1003140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Six tenths</a:t>
            </a:r>
          </a:p>
        </p:txBody>
      </p:sp>
    </p:spTree>
    <p:extLst>
      <p:ext uri="{BB962C8B-B14F-4D97-AF65-F5344CB8AC3E}">
        <p14:creationId xmlns:p14="http://schemas.microsoft.com/office/powerpoint/2010/main" val="15260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is the same? What’s different?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Show me.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>
            <a:spLocks noChangeAspect="1"/>
          </p:cNvSpPr>
          <p:nvPr/>
        </p:nvSpPr>
        <p:spPr>
          <a:xfrm>
            <a:off x="5525448" y="1370402"/>
            <a:ext cx="2376000" cy="1003140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Six tenths</a:t>
            </a:r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2019500" y="1370402"/>
            <a:ext cx="2376000" cy="1003140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Six tens</a:t>
            </a:r>
          </a:p>
        </p:txBody>
      </p:sp>
    </p:spTree>
    <p:extLst>
      <p:ext uri="{BB962C8B-B14F-4D97-AF65-F5344CB8AC3E}">
        <p14:creationId xmlns:p14="http://schemas.microsoft.com/office/powerpoint/2010/main" val="2271620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1. Which ten frame is the odd one out?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 Think of a decimal number.  What questions can your friend ask to find out what the number is?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82" name="Table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159858"/>
              </p:ext>
            </p:extLst>
          </p:nvPr>
        </p:nvGraphicFramePr>
        <p:xfrm>
          <a:off x="2759738" y="1785960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842" y="3248287"/>
            <a:ext cx="508353" cy="495832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004" y="1771268"/>
            <a:ext cx="508353" cy="495832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020" y="1785960"/>
            <a:ext cx="508353" cy="49583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004" y="2277839"/>
            <a:ext cx="508353" cy="495832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842" y="3732417"/>
            <a:ext cx="508353" cy="495832"/>
          </a:xfrm>
          <a:prstGeom prst="rect">
            <a:avLst/>
          </a:prstGeom>
        </p:spPr>
      </p:pic>
      <p:graphicFrame>
        <p:nvGraphicFramePr>
          <p:cNvPr id="88" name="Table 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083494"/>
              </p:ext>
            </p:extLst>
          </p:nvPr>
        </p:nvGraphicFramePr>
        <p:xfrm>
          <a:off x="3939241" y="1789807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89" name="Picture 8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345" y="3252134"/>
            <a:ext cx="508353" cy="49583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63" y="3732417"/>
            <a:ext cx="508353" cy="49583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992" y="2768466"/>
            <a:ext cx="508353" cy="49583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022" y="1782007"/>
            <a:ext cx="508353" cy="49583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344" y="1782007"/>
            <a:ext cx="508353" cy="495832"/>
          </a:xfrm>
          <a:prstGeom prst="rect">
            <a:avLst/>
          </a:prstGeom>
        </p:spPr>
      </p:pic>
      <p:graphicFrame>
        <p:nvGraphicFramePr>
          <p:cNvPr id="97" name="Table 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572338"/>
              </p:ext>
            </p:extLst>
          </p:nvPr>
        </p:nvGraphicFramePr>
        <p:xfrm>
          <a:off x="5146468" y="1789807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734" y="1775115"/>
            <a:ext cx="508353" cy="49583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750" y="1789807"/>
            <a:ext cx="508353" cy="49583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571" y="2281912"/>
            <a:ext cx="508353" cy="49583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195" y="2762061"/>
            <a:ext cx="508353" cy="49583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992" y="3252134"/>
            <a:ext cx="508353" cy="495832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567" y="3744119"/>
            <a:ext cx="508353" cy="495832"/>
          </a:xfrm>
          <a:prstGeom prst="rect">
            <a:avLst/>
          </a:prstGeom>
        </p:spPr>
      </p:pic>
      <p:graphicFrame>
        <p:nvGraphicFramePr>
          <p:cNvPr id="106" name="Table 1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516399"/>
              </p:ext>
            </p:extLst>
          </p:nvPr>
        </p:nvGraphicFramePr>
        <p:xfrm>
          <a:off x="6368354" y="1789807"/>
          <a:ext cx="966298" cy="24480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3149">
                  <a:extLst>
                    <a:ext uri="{9D8B030D-6E8A-4147-A177-3AD203B41FA5}">
                      <a16:colId xmlns:a16="http://schemas.microsoft.com/office/drawing/2014/main" val="2493400750"/>
                    </a:ext>
                  </a:extLst>
                </a:gridCol>
                <a:gridCol w="483149">
                  <a:extLst>
                    <a:ext uri="{9D8B030D-6E8A-4147-A177-3AD203B41FA5}">
                      <a16:colId xmlns:a16="http://schemas.microsoft.com/office/drawing/2014/main" val="1922905246"/>
                    </a:ext>
                  </a:extLst>
                </a:gridCol>
              </a:tblGrid>
              <a:tr h="489607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58688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56368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290544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0787751"/>
                  </a:ext>
                </a:extLst>
              </a:tr>
              <a:tr h="489607">
                <a:tc>
                  <a:txBody>
                    <a:bodyPr/>
                    <a:lstStyle/>
                    <a:p>
                      <a:endParaRPr lang="en-GB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144633"/>
                  </a:ext>
                </a:extLst>
              </a:tr>
            </a:tbl>
          </a:graphicData>
        </a:graphic>
      </p:graphicFrame>
      <p:pic>
        <p:nvPicPr>
          <p:cNvPr id="107" name="Picture 10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172" y="2285639"/>
            <a:ext cx="508353" cy="495832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695" y="2762061"/>
            <a:ext cx="508353" cy="495832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92" y="2261380"/>
            <a:ext cx="508353" cy="495832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135" y="1782007"/>
            <a:ext cx="508353" cy="495832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457" y="1782007"/>
            <a:ext cx="508353" cy="49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60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five counters and a place value grid.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Place all five counters in either the ones or the tenths column.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numbers can you make?</a:t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Describe the numbers you have made by completing the stem sentences.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 __ ones and __  tenths.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0" lvl="4"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 ones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   tenths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:endParaRPr lang="en-GB" sz="2800" i="1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  <a:blipFill>
                <a:blip r:embed="rId3"/>
                <a:stretch>
                  <a:fillRect l="-1590" t="-1524" r="-1287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866137" y="3670453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3035858" y="4567524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6802164" y="4606693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850968" y="3670453"/>
            <a:ext cx="540000" cy="540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219" y="5355771"/>
            <a:ext cx="2172202" cy="963357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4909814" y="5683418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4829884" y="4625775"/>
            <a:ext cx="540000" cy="48739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586322" y="6010660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406137" y="5596124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450734" y="5632242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043488" y="5575636"/>
            <a:ext cx="291440" cy="291440"/>
          </a:xfrm>
          <a:prstGeom prst="ellips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651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Two children are making eleven tenths.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has made it correctly?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058" y="1690899"/>
            <a:ext cx="2440140" cy="10162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200" y="2156392"/>
            <a:ext cx="537979" cy="492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073" y="2120384"/>
            <a:ext cx="616606" cy="5647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132" y="1690899"/>
            <a:ext cx="2618628" cy="36849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28" y="3232888"/>
            <a:ext cx="517926" cy="5086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076" y="3205192"/>
            <a:ext cx="517926" cy="5086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507" y="3763719"/>
            <a:ext cx="517926" cy="5086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303" y="4228184"/>
            <a:ext cx="517926" cy="5086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208" y="4730651"/>
            <a:ext cx="517926" cy="5086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500" y="4243945"/>
            <a:ext cx="517926" cy="5086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699" y="3719568"/>
            <a:ext cx="517926" cy="5086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555" y="2709387"/>
            <a:ext cx="517926" cy="5086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885" y="2746208"/>
            <a:ext cx="517926" cy="5086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351" y="2215085"/>
            <a:ext cx="517926" cy="5086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886" y="2214827"/>
            <a:ext cx="517926" cy="508616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590" y="2934481"/>
            <a:ext cx="1464577" cy="1045262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79" y="1095627"/>
            <a:ext cx="1597581" cy="220579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7751956" y="3957573"/>
            <a:ext cx="1046567" cy="395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Amir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045494" y="2886406"/>
            <a:ext cx="1192556" cy="5421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Rosie</a:t>
            </a:r>
          </a:p>
        </p:txBody>
      </p:sp>
    </p:spTree>
    <p:extLst>
      <p:ext uri="{BB962C8B-B14F-4D97-AF65-F5344CB8AC3E}">
        <p14:creationId xmlns:p14="http://schemas.microsoft.com/office/powerpoint/2010/main" val="2107965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start and end numbers on the number line be?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52509"/>
          <a:stretch/>
        </p:blipFill>
        <p:spPr>
          <a:xfrm>
            <a:off x="1777577" y="2361064"/>
            <a:ext cx="6847354" cy="6277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57215" y="2924045"/>
            <a:ext cx="81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6.4</a:t>
            </a:r>
          </a:p>
        </p:txBody>
      </p:sp>
    </p:spTree>
    <p:extLst>
      <p:ext uri="{BB962C8B-B14F-4D97-AF65-F5344CB8AC3E}">
        <p14:creationId xmlns:p14="http://schemas.microsoft.com/office/powerpoint/2010/main" val="2349124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Place the decimals on the number line.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order did you place your numbers on the number line?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52466"/>
          <a:stretch/>
        </p:blipFill>
        <p:spPr>
          <a:xfrm>
            <a:off x="2109691" y="1853698"/>
            <a:ext cx="5616000" cy="50736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742462" y="3120339"/>
            <a:ext cx="4448372" cy="79334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2.7	   2.3   1.9   2.5   2.9   3.2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408229" y="3744731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3.2	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419792" y="3754899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2.9	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1408229" y="2670669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2.5	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419792" y="2675753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1.9	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1408229" y="1596607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2.7	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419792" y="1596607"/>
            <a:ext cx="828000" cy="82800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2.3	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3497" y="2284712"/>
            <a:ext cx="81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87044" y="2284712"/>
            <a:ext cx="81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06235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Choose a digit card from 1 </a:t>
            </a:r>
            <a:r>
              <a:rPr lang="mr-IN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–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9 and place a counter over the top of that number on the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chart.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Ron says,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agree? Use the </a:t>
            </a:r>
            <a:r>
              <a:rPr lang="en-GB" sz="2800" dirty="0" err="1"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latin typeface="Gill Sans MT" panose="020B0502020104020203" pitchFamily="34" charset="0"/>
              </a:rPr>
              <a:t> chart to explain your reason.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581118"/>
              </p:ext>
            </p:extLst>
          </p:nvPr>
        </p:nvGraphicFramePr>
        <p:xfrm>
          <a:off x="889550" y="1825625"/>
          <a:ext cx="8056278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42">
                  <a:extLst>
                    <a:ext uri="{9D8B030D-6E8A-4147-A177-3AD203B41FA5}">
                      <a16:colId xmlns:a16="http://schemas.microsoft.com/office/drawing/2014/main" val="120379167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30199409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87841408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73230416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196280437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463073871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0143925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53175462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037743738"/>
                    </a:ext>
                  </a:extLst>
                </a:gridCol>
              </a:tblGrid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505901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62798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853872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29425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558723"/>
                  </a:ext>
                </a:extLst>
              </a:tr>
            </a:tbl>
          </a:graphicData>
        </a:graphic>
      </p:graphicFrame>
      <p:sp>
        <p:nvSpPr>
          <p:cNvPr id="6" name="Rounded Rectangular Callout 5"/>
          <p:cNvSpPr/>
          <p:nvPr/>
        </p:nvSpPr>
        <p:spPr>
          <a:xfrm>
            <a:off x="4049486" y="4744803"/>
            <a:ext cx="4896342" cy="896827"/>
          </a:xfrm>
          <a:prstGeom prst="wedgeRoundRectCallout">
            <a:avLst>
              <a:gd name="adj1" fmla="val -62015"/>
              <a:gd name="adj2" fmla="val 19234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To divide by 10, you need to move the counters to the right.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19269" y="4744803"/>
            <a:ext cx="1299141" cy="896827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0276764" y="1050878"/>
            <a:ext cx="436728" cy="436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552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662694"/>
              </p:ext>
            </p:extLst>
          </p:nvPr>
        </p:nvGraphicFramePr>
        <p:xfrm>
          <a:off x="938509" y="1642745"/>
          <a:ext cx="8056278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42">
                  <a:extLst>
                    <a:ext uri="{9D8B030D-6E8A-4147-A177-3AD203B41FA5}">
                      <a16:colId xmlns:a16="http://schemas.microsoft.com/office/drawing/2014/main" val="120379167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30199409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87841408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73230416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196280437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463073871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0143925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53175462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037743738"/>
                    </a:ext>
                  </a:extLst>
                </a:gridCol>
              </a:tblGrid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505901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62798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853872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294254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55872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10276764" y="1050878"/>
            <a:ext cx="436728" cy="436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919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Complete the number sentences.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_  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__ 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64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charset="0"/>
                        <a:cs typeface="Cambria Math" charset="0"/>
                      </a:rPr>
                      <m:t>   </m:t>
                    </m:r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32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10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5390913" y="2923472"/>
            <a:ext cx="468000" cy="46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3543496" y="3772330"/>
            <a:ext cx="504000" cy="50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5372913" y="2905472"/>
            <a:ext cx="504000" cy="50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297483" y="2030358"/>
            <a:ext cx="504000" cy="50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18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used a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chart to divide a 2-digit number by 10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placed counters over the numbers in his answer.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was Jack’s original number?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use the chart to help you?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966503"/>
              </p:ext>
            </p:extLst>
          </p:nvPr>
        </p:nvGraphicFramePr>
        <p:xfrm>
          <a:off x="889551" y="2589269"/>
          <a:ext cx="8056278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142">
                  <a:extLst>
                    <a:ext uri="{9D8B030D-6E8A-4147-A177-3AD203B41FA5}">
                      <a16:colId xmlns:a16="http://schemas.microsoft.com/office/drawing/2014/main" val="2173981421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769744322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05333807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54336425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38587731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3477508515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2546775039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4160867680"/>
                    </a:ext>
                  </a:extLst>
                </a:gridCol>
                <a:gridCol w="895142">
                  <a:extLst>
                    <a:ext uri="{9D8B030D-6E8A-4147-A177-3AD203B41FA5}">
                      <a16:colId xmlns:a16="http://schemas.microsoft.com/office/drawing/2014/main" val="1477876806"/>
                    </a:ext>
                  </a:extLst>
                </a:gridCol>
              </a:tblGrid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4378923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B4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6028398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511489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829646"/>
                  </a:ext>
                </a:extLst>
              </a:tr>
              <a:tr h="35836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0.09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693567"/>
                  </a:ext>
                </a:extLst>
              </a:tr>
            </a:tbl>
          </a:graphicData>
        </a:graphic>
      </p:graphicFrame>
      <p:sp>
        <p:nvSpPr>
          <p:cNvPr id="6" name="Oval 5"/>
          <p:cNvSpPr>
            <a:spLocks noChangeAspect="1"/>
          </p:cNvSpPr>
          <p:nvPr/>
        </p:nvSpPr>
        <p:spPr>
          <a:xfrm>
            <a:off x="2018326" y="3668669"/>
            <a:ext cx="432000" cy="432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5606257" y="4186243"/>
            <a:ext cx="432000" cy="432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>
            <a:spLocks noChangeAspect="1"/>
          </p:cNvSpPr>
          <p:nvPr/>
        </p:nvSpPr>
        <p:spPr>
          <a:xfrm>
            <a:off x="10278650" y="356912"/>
            <a:ext cx="432000" cy="4320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181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Dexter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Show that Dexter is incorrect.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135086" y="1567543"/>
            <a:ext cx="5643155" cy="1841863"/>
          </a:xfrm>
          <a:prstGeom prst="wedgeRoundRectCallout">
            <a:avLst>
              <a:gd name="adj1" fmla="val -59080"/>
              <a:gd name="adj2" fmla="val 29430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When I divide a 2-digit number by 10, my answer will always have digits in the ones and tenths columns.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549" y="1715445"/>
            <a:ext cx="2085964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221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Here is a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Rekenrek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made from 100 beads.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If the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Rekenrek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represents one whole, what fractions have been made on the left and on the right?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partition both of the fractions into tenths and hundredths?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927" y="2705102"/>
            <a:ext cx="3123527" cy="270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" r="69067" b="2"/>
          <a:stretch/>
        </p:blipFill>
        <p:spPr>
          <a:xfrm>
            <a:off x="10023591" y="3095589"/>
            <a:ext cx="779512" cy="2079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19"/>
          <a:stretch/>
        </p:blipFill>
        <p:spPr>
          <a:xfrm>
            <a:off x="10098530" y="2789978"/>
            <a:ext cx="674872" cy="2078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178"/>
          <a:stretch/>
        </p:blipFill>
        <p:spPr>
          <a:xfrm>
            <a:off x="10186861" y="2542488"/>
            <a:ext cx="575104" cy="2078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315"/>
          <a:stretch/>
        </p:blipFill>
        <p:spPr>
          <a:xfrm>
            <a:off x="10291103" y="2310823"/>
            <a:ext cx="470862" cy="2078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074"/>
          <a:stretch/>
        </p:blipFill>
        <p:spPr>
          <a:xfrm>
            <a:off x="10385821" y="2120134"/>
            <a:ext cx="376144" cy="2078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32" t="-1" b="5238"/>
          <a:stretch/>
        </p:blipFill>
        <p:spPr>
          <a:xfrm>
            <a:off x="10023591" y="878294"/>
            <a:ext cx="777874" cy="1969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96" t="10143"/>
          <a:stretch/>
        </p:blipFill>
        <p:spPr>
          <a:xfrm>
            <a:off x="10435966" y="1923938"/>
            <a:ext cx="365499" cy="186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39" t="11899"/>
          <a:stretch/>
        </p:blipFill>
        <p:spPr>
          <a:xfrm>
            <a:off x="10346320" y="1643044"/>
            <a:ext cx="455146" cy="1831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26" t="-7101" r="237" b="2876"/>
          <a:stretch/>
        </p:blipFill>
        <p:spPr>
          <a:xfrm>
            <a:off x="10238575" y="1349716"/>
            <a:ext cx="562891" cy="2166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75" t="-3269"/>
          <a:stretch/>
        </p:blipFill>
        <p:spPr>
          <a:xfrm>
            <a:off x="10143120" y="1135045"/>
            <a:ext cx="658346" cy="21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67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Complete the statements.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3 tenths and 2 hundredths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2 tenths and __ hundredths</a:t>
                </a: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14 hundredths and 3 tenths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4 tenths and __ hundredths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 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5 tenths and 1 hundredth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  <a:ea typeface="Bariol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5 tenths and __  hundredths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 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5 tenths and 1 hundredth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__  tenths and 5 hundredths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Can you list all the possibilities?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7089079" y="1141841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7263488" y="2429384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>
            <a:spLocks noChangeAspect="1"/>
          </p:cNvSpPr>
          <p:nvPr/>
        </p:nvSpPr>
        <p:spPr>
          <a:xfrm>
            <a:off x="6959814" y="3703279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>
            <a:spLocks noChangeAspect="1"/>
          </p:cNvSpPr>
          <p:nvPr/>
        </p:nvSpPr>
        <p:spPr>
          <a:xfrm>
            <a:off x="5076813" y="4994799"/>
            <a:ext cx="500852" cy="5008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919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875575" y="1947501"/>
            <a:ext cx="3753135" cy="1200648"/>
          </a:xfrm>
          <a:prstGeom prst="wedgeRoundRectCallout">
            <a:avLst>
              <a:gd name="adj1" fmla="val -77875"/>
              <a:gd name="adj2" fmla="val 14198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17 hundredths is the same as 1,700</a:t>
            </a:r>
          </a:p>
        </p:txBody>
      </p:sp>
      <p:pic>
        <p:nvPicPr>
          <p:cNvPr id="6" name="Picture 5" descr="C:\Users\smonaghan\Desktop\images\girl_4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t="28082" r="3871" b="24201"/>
          <a:stretch/>
        </p:blipFill>
        <p:spPr bwMode="auto">
          <a:xfrm>
            <a:off x="1444549" y="1472728"/>
            <a:ext cx="1692000" cy="13141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958738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and Eva have been asked to write the decimal shaded on the 100 grid.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says the grid shows 0.70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says the grid shows 0.7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6303"/>
              </p:ext>
            </p:extLst>
          </p:nvPr>
        </p:nvGraphicFramePr>
        <p:xfrm>
          <a:off x="3584438" y="1712825"/>
          <a:ext cx="2880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269554510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12399466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261312667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50090683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945144371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2632828366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177669728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328728346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793683303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961999084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64531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09311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52595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264223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2856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017156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965997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511653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312566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274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7162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four counters and a place value grid.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Place all four counters in either the ones, tenths or hundredths column.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numbers can you make?</a:t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Describe the numbers you have made by completing the sentences.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     ones,       tenths and  _   hundredths.</a:t>
                </a: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0" lvl="4"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ones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  tenths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_   hundredths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2738847" y="4572517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4150748" y="4572517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6313158" y="4546908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 noChangeAspect="1"/>
          </p:cNvSpPr>
          <p:nvPr/>
        </p:nvSpPr>
        <p:spPr>
          <a:xfrm>
            <a:off x="3296780" y="5417686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 noChangeAspect="1"/>
          </p:cNvSpPr>
          <p:nvPr/>
        </p:nvSpPr>
        <p:spPr>
          <a:xfrm>
            <a:off x="5187606" y="5417686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>
            <a:spLocks noChangeAspect="1"/>
          </p:cNvSpPr>
          <p:nvPr/>
        </p:nvSpPr>
        <p:spPr>
          <a:xfrm>
            <a:off x="7834320" y="5417686"/>
            <a:ext cx="470262" cy="4702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3871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Ron says he can partition 0.34 in more than one way.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 Ron’s method to partition 0.45 in more than one way.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963240" y="1694968"/>
            <a:ext cx="2425419" cy="2429233"/>
            <a:chOff x="348242" y="81954"/>
            <a:chExt cx="5605726" cy="5614541"/>
          </a:xfrm>
        </p:grpSpPr>
        <p:sp>
          <p:nvSpPr>
            <p:cNvPr id="34" name="Oval 33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37" name="Straight Connector 36"/>
            <p:cNvCxnSpPr>
              <a:stCxn id="34" idx="3"/>
              <a:endCxn id="35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  <a:endCxn id="36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1671142" y="1952063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0.34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63240" y="3385047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0.3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3806552" y="1694968"/>
            <a:ext cx="2425419" cy="2429233"/>
            <a:chOff x="348242" y="81954"/>
            <a:chExt cx="5605726" cy="5614541"/>
          </a:xfrm>
        </p:grpSpPr>
        <p:sp>
          <p:nvSpPr>
            <p:cNvPr id="41" name="Oval 40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44" name="Straight Connector 43"/>
            <p:cNvCxnSpPr>
              <a:stCxn id="41" idx="3"/>
              <a:endCxn id="42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41" idx="5"/>
              <a:endCxn id="43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TextBox 45"/>
          <p:cNvSpPr txBox="1"/>
          <p:nvPr/>
        </p:nvSpPr>
        <p:spPr>
          <a:xfrm>
            <a:off x="4514454" y="1952063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0.34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94561" y="3384501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0.24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6649864" y="1694968"/>
            <a:ext cx="2425419" cy="2429233"/>
            <a:chOff x="348242" y="81954"/>
            <a:chExt cx="5605726" cy="5614541"/>
          </a:xfrm>
        </p:grpSpPr>
        <p:sp>
          <p:nvSpPr>
            <p:cNvPr id="49" name="Oval 48"/>
            <p:cNvSpPr/>
            <p:nvPr/>
          </p:nvSpPr>
          <p:spPr>
            <a:xfrm>
              <a:off x="1984373" y="81954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348242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556264" y="3284457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Gill Sans MT" panose="020B0502020104020203" pitchFamily="34" charset="0"/>
              </a:endParaRPr>
            </a:p>
          </p:txBody>
        </p:sp>
        <p:cxnSp>
          <p:nvCxnSpPr>
            <p:cNvPr id="52" name="Straight Connector 51"/>
            <p:cNvCxnSpPr>
              <a:stCxn id="49" idx="3"/>
              <a:endCxn id="50" idx="0"/>
            </p:cNvCxnSpPr>
            <p:nvPr/>
          </p:nvCxnSpPr>
          <p:spPr>
            <a:xfrm flipH="1">
              <a:off x="1547094" y="2128522"/>
              <a:ext cx="7884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49" idx="5"/>
              <a:endCxn id="51" idx="0"/>
            </p:cNvCxnSpPr>
            <p:nvPr/>
          </p:nvCxnSpPr>
          <p:spPr>
            <a:xfrm>
              <a:off x="4030941" y="2128522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Box 53"/>
          <p:cNvSpPr txBox="1"/>
          <p:nvPr/>
        </p:nvSpPr>
        <p:spPr>
          <a:xfrm>
            <a:off x="7357766" y="1952063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0.34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8037873" y="3384501"/>
            <a:ext cx="1037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0.14</a:t>
            </a:r>
          </a:p>
        </p:txBody>
      </p:sp>
    </p:spTree>
    <p:extLst>
      <p:ext uri="{BB962C8B-B14F-4D97-AF65-F5344CB8AC3E}">
        <p14:creationId xmlns:p14="http://schemas.microsoft.com/office/powerpoint/2010/main" val="9419855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Describe the pattern.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7,000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mbria Math" charset="0"/>
                    <a:cs typeface="Cambria Math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70</a:t>
                </a: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0.7</a:t>
                </a: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0.07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complete the pattern starting with 5,300 divided by 100?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  <a:blipFill>
                <a:blip r:embed="rId3"/>
                <a:stretch>
                  <a:fillRect l="-1590" t="-1690" b="-33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56092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Mo says, 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is correct?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907177" y="1460292"/>
            <a:ext cx="4111806" cy="1727046"/>
          </a:xfrm>
          <a:prstGeom prst="wedgeRoundRectCallout">
            <a:avLst>
              <a:gd name="adj1" fmla="val 75423"/>
              <a:gd name="adj2" fmla="val 18978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45 divided by 100 is 0.45 so I know 0.45 is 100 times smaller than 45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233749" y="3910730"/>
            <a:ext cx="4506724" cy="1497293"/>
          </a:xfrm>
          <a:prstGeom prst="wedgeRoundRectCallout">
            <a:avLst>
              <a:gd name="adj1" fmla="val 61762"/>
              <a:gd name="adj2" fmla="val 25029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45 divided by 100 is 0.45 so I know 45 is 100 times bigger than 0.45</a:t>
            </a: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124" y="1319350"/>
            <a:ext cx="2061707" cy="1538668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124" y="3581409"/>
            <a:ext cx="2154494" cy="1553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9682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3251</TotalTime>
  <Words>834</Words>
  <Application>Microsoft Office PowerPoint</Application>
  <PresentationFormat>A4 Paper (210x297 mm)</PresentationFormat>
  <Paragraphs>433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Bariol</vt:lpstr>
      <vt:lpstr>Calibri</vt:lpstr>
      <vt:lpstr>Calibri Light</vt:lpstr>
      <vt:lpstr>Cambria Math</vt:lpstr>
      <vt:lpstr>Gill Sans MT</vt:lpstr>
      <vt:lpstr>Mangal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78</cp:revision>
  <cp:lastPrinted>2021-04-13T15:14:50Z</cp:lastPrinted>
  <dcterms:created xsi:type="dcterms:W3CDTF">2019-02-04T08:17:32Z</dcterms:created>
  <dcterms:modified xsi:type="dcterms:W3CDTF">2021-04-13T15:23:58Z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