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3"/>
  </p:notesMasterIdLst>
  <p:sldIdLst>
    <p:sldId id="271" r:id="rId6"/>
    <p:sldId id="411" r:id="rId7"/>
    <p:sldId id="412" r:id="rId8"/>
    <p:sldId id="413" r:id="rId9"/>
    <p:sldId id="414" r:id="rId10"/>
    <p:sldId id="415" r:id="rId11"/>
    <p:sldId id="416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52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97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10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840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78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3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Statistics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913054"/>
              </p:ext>
            </p:extLst>
          </p:nvPr>
        </p:nvGraphicFramePr>
        <p:xfrm>
          <a:off x="5438198" y="1388446"/>
          <a:ext cx="4074768" cy="4479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3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1425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</a:tblGrid>
              <a:tr h="28415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Match</a:t>
                      </a: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Number of goals           </a:t>
                      </a:r>
                      <a:r>
                        <a:rPr lang="en-GB" sz="1400" b="1" dirty="0">
                          <a:solidFill>
                            <a:srgbClr val="FF0000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= 2 goals</a:t>
                      </a: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</a:t>
                      </a: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2</a:t>
                      </a: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3</a:t>
                      </a: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23658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4</a:t>
                      </a: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19627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5</a:t>
                      </a: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009155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6</a:t>
                      </a: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82319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Ron, Amir and Alex record the scores of six football matches. Unfortunately,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Ron spilt paint on them.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Record the results based on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what the children remember. 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1943516" y="2978434"/>
            <a:ext cx="3124909" cy="960093"/>
          </a:xfrm>
          <a:prstGeom prst="wedgeRoundRectCallout">
            <a:avLst>
              <a:gd name="adj1" fmla="val -62228"/>
              <a:gd name="adj2" fmla="val 20474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>
                <a:latin typeface="Gill Sans MT" panose="020B0502020104020203" pitchFamily="34" charset="0"/>
                <a:ea typeface="Calibri" charset="0"/>
                <a:cs typeface="Times New Roman" charset="0"/>
              </a:rPr>
              <a:t>Match 1 had 3 more goals than match 3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601955" y="4111410"/>
            <a:ext cx="2928923" cy="967074"/>
          </a:xfrm>
          <a:prstGeom prst="wedgeRoundRectCallout">
            <a:avLst>
              <a:gd name="adj1" fmla="val 64302"/>
              <a:gd name="adj2" fmla="val 15730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>
                <a:latin typeface="Gill Sans MT" panose="020B0502020104020203" pitchFamily="34" charset="0"/>
                <a:ea typeface="Calibri" charset="0"/>
                <a:cs typeface="Times New Roman" charset="0"/>
              </a:rPr>
              <a:t>Match 6 had 1 less goal than match 2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1982299" y="5241068"/>
            <a:ext cx="3124909" cy="999963"/>
          </a:xfrm>
          <a:prstGeom prst="wedgeRoundRectCallout">
            <a:avLst>
              <a:gd name="adj1" fmla="val -61558"/>
              <a:gd name="adj2" fmla="val 18892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>
                <a:latin typeface="Gill Sans MT" panose="020B0502020104020203" pitchFamily="34" charset="0"/>
                <a:ea typeface="Calibri" charset="0"/>
                <a:cs typeface="Times New Roman" charset="0"/>
              </a:rPr>
              <a:t>Match 4 had twice as many goals as match 3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515" y="3109920"/>
            <a:ext cx="1199867" cy="8286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244" y="4217667"/>
            <a:ext cx="934391" cy="6872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52" y="5078484"/>
            <a:ext cx="988447" cy="133594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9294" y="2418485"/>
            <a:ext cx="619993" cy="6121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9566" y="2418485"/>
            <a:ext cx="619993" cy="6121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9718" y="2418177"/>
            <a:ext cx="619993" cy="61214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8463" y="4533387"/>
            <a:ext cx="619993" cy="61214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5460" y="4541927"/>
            <a:ext cx="619993" cy="61214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9287" y="4533386"/>
            <a:ext cx="619993" cy="6121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0655" y="4541927"/>
            <a:ext cx="619993" cy="6121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7481" y="5214509"/>
            <a:ext cx="619993" cy="6121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9301" y="3109920"/>
            <a:ext cx="619993" cy="6121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0934" y="5078484"/>
            <a:ext cx="1760496" cy="10549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0168" y="3713054"/>
            <a:ext cx="2359543" cy="9055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0928" y="1655003"/>
            <a:ext cx="2359543" cy="9055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579" y="1311067"/>
            <a:ext cx="381504" cy="41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17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89152"/>
              </p:ext>
            </p:extLst>
          </p:nvPr>
        </p:nvGraphicFramePr>
        <p:xfrm>
          <a:off x="5451932" y="2181612"/>
          <a:ext cx="3968875" cy="3394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2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6023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</a:tblGrid>
              <a:tr h="2534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Class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Number of eggs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23658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19627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009155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82319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 and Teddy are making pictograms to show how many chocolate eggs each class won at the fair.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endParaRPr lang="en-GB" sz="2400" dirty="0">
              <a:latin typeface="Gill Sans MT" panose="020B0502020104020203" pitchFamily="34" charset="0"/>
            </a:endParaRPr>
          </a:p>
          <a:p>
            <a:endParaRPr lang="en-GB" sz="2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What’s the same and what’s different about them?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Whose pictogram do you prefer and why?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17" y="1921728"/>
            <a:ext cx="1143084" cy="16137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9396" y="1242190"/>
            <a:ext cx="1149569" cy="841760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945761"/>
              </p:ext>
            </p:extLst>
          </p:nvPr>
        </p:nvGraphicFramePr>
        <p:xfrm>
          <a:off x="1384790" y="2181612"/>
          <a:ext cx="3968875" cy="3394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2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6023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</a:tblGrid>
              <a:tr h="2534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Class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Number of eggs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23658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19627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009155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823192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2579713"/>
            <a:ext cx="643375" cy="46988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2579713"/>
            <a:ext cx="643375" cy="4698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2579713"/>
            <a:ext cx="643375" cy="46988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2579713"/>
            <a:ext cx="643375" cy="4698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3590085"/>
            <a:ext cx="643375" cy="4698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3590085"/>
            <a:ext cx="643375" cy="46988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3590085"/>
            <a:ext cx="643375" cy="46988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3590085"/>
            <a:ext cx="643375" cy="46988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3590085"/>
            <a:ext cx="643375" cy="46988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671" y="3590085"/>
            <a:ext cx="643375" cy="46988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438" y="3590085"/>
            <a:ext cx="643375" cy="46988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202" y="3590085"/>
            <a:ext cx="643375" cy="4698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2579713"/>
            <a:ext cx="643375" cy="46988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3073891"/>
            <a:ext cx="643375" cy="46988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3073891"/>
            <a:ext cx="643375" cy="46988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3073891"/>
            <a:ext cx="643375" cy="46988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671" y="3073891"/>
            <a:ext cx="643375" cy="46988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3073891"/>
            <a:ext cx="643375" cy="46988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3073891"/>
            <a:ext cx="643375" cy="4698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4092418"/>
            <a:ext cx="643375" cy="4698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4092418"/>
            <a:ext cx="643375" cy="46988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671" y="4092418"/>
            <a:ext cx="643375" cy="4698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4092418"/>
            <a:ext cx="643375" cy="46988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4092418"/>
            <a:ext cx="643375" cy="46988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4092418"/>
            <a:ext cx="643375" cy="46988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4591560"/>
            <a:ext cx="643375" cy="46988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4591560"/>
            <a:ext cx="643375" cy="46988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4591560"/>
            <a:ext cx="643375" cy="46988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4591560"/>
            <a:ext cx="643375" cy="46988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5090629"/>
            <a:ext cx="643375" cy="46988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5090629"/>
            <a:ext cx="643375" cy="46988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671" y="5090629"/>
            <a:ext cx="643375" cy="46988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438" y="5090629"/>
            <a:ext cx="643375" cy="46988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5090629"/>
            <a:ext cx="643375" cy="46988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5090629"/>
            <a:ext cx="643375" cy="46988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5090629"/>
            <a:ext cx="643375" cy="46988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2579713"/>
            <a:ext cx="643375" cy="46988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2579713"/>
            <a:ext cx="643375" cy="46988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3590085"/>
            <a:ext cx="643375" cy="46988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3590085"/>
            <a:ext cx="643375" cy="46988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3590085"/>
            <a:ext cx="643375" cy="46988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279" y="3590085"/>
            <a:ext cx="643375" cy="46988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2579713"/>
            <a:ext cx="643375" cy="46988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3073891"/>
            <a:ext cx="643375" cy="46988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3073891"/>
            <a:ext cx="643375" cy="46988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3073891"/>
            <a:ext cx="643375" cy="46988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4092418"/>
            <a:ext cx="643375" cy="469881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4092418"/>
            <a:ext cx="643375" cy="469881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4092418"/>
            <a:ext cx="643375" cy="469881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4591560"/>
            <a:ext cx="643375" cy="469881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4591560"/>
            <a:ext cx="643375" cy="469881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5090629"/>
            <a:ext cx="643375" cy="469881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5090629"/>
            <a:ext cx="643375" cy="469881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5090629"/>
            <a:ext cx="643375" cy="469881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95"/>
          <a:stretch/>
        </p:blipFill>
        <p:spPr>
          <a:xfrm>
            <a:off x="7308080" y="5090628"/>
            <a:ext cx="345522" cy="469881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930" y="2571558"/>
            <a:ext cx="643375" cy="469881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1614069"/>
            <a:ext cx="643375" cy="469881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7" y="1614068"/>
            <a:ext cx="643375" cy="4698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558109" y="1682051"/>
                <a:ext cx="23047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>
                    <a:latin typeface="Gill Sans MT" panose="020B0502020104020203" pitchFamily="34" charset="0"/>
                  </a:rPr>
                  <a:t>KEY:       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b="1" dirty="0">
                    <a:latin typeface="Gill Sans MT" panose="020B0502020104020203" pitchFamily="34" charset="0"/>
                  </a:rPr>
                  <a:t> 5 eggs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8109" y="1682051"/>
                <a:ext cx="2304729" cy="369332"/>
              </a:xfrm>
              <a:prstGeom prst="rect">
                <a:avLst/>
              </a:prstGeom>
              <a:blipFill>
                <a:blip r:embed="rId6"/>
                <a:stretch>
                  <a:fillRect l="-2381"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5" name="TextBox 114"/>
              <p:cNvSpPr txBox="1"/>
              <p:nvPr/>
            </p:nvSpPr>
            <p:spPr>
              <a:xfrm>
                <a:off x="5620326" y="1682051"/>
                <a:ext cx="23047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>
                    <a:latin typeface="Gill Sans MT" panose="020B0502020104020203" pitchFamily="34" charset="0"/>
                  </a:rPr>
                  <a:t>KEY:       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b="1" dirty="0">
                    <a:latin typeface="Gill Sans MT" panose="020B0502020104020203" pitchFamily="34" charset="0"/>
                  </a:rPr>
                  <a:t> 10 eggs</a:t>
                </a:r>
              </a:p>
            </p:txBody>
          </p:sp>
        </mc:Choice>
        <mc:Fallback xmlns="">
          <p:sp>
            <p:nvSpPr>
              <p:cNvPr id="115" name="TextBox 1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0326" y="1682051"/>
                <a:ext cx="2304729" cy="369332"/>
              </a:xfrm>
              <a:prstGeom prst="rect">
                <a:avLst/>
              </a:prstGeom>
              <a:blipFill>
                <a:blip r:embed="rId7"/>
                <a:stretch>
                  <a:fillRect l="-2381"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9720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Which would be more suitable to represent this information, a bar chart or a pictogram?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019289"/>
              </p:ext>
            </p:extLst>
          </p:nvPr>
        </p:nvGraphicFramePr>
        <p:xfrm>
          <a:off x="2518492" y="2591705"/>
          <a:ext cx="5365524" cy="3017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4519">
                  <a:extLst>
                    <a:ext uri="{9D8B030D-6E8A-4147-A177-3AD203B41FA5}">
                      <a16:colId xmlns:a16="http://schemas.microsoft.com/office/drawing/2014/main" val="1512298144"/>
                    </a:ext>
                  </a:extLst>
                </a:gridCol>
                <a:gridCol w="3251005">
                  <a:extLst>
                    <a:ext uri="{9D8B030D-6E8A-4147-A177-3AD203B41FA5}">
                      <a16:colId xmlns:a16="http://schemas.microsoft.com/office/drawing/2014/main" val="10468827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Gill Sans MT" panose="020B0502020104020203" pitchFamily="34" charset="0"/>
                        </a:rPr>
                        <a:t>Child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Gill Sans MT" panose="020B0502020104020203" pitchFamily="34" charset="0"/>
                        </a:rPr>
                        <a:t>Number of Skips in 30 Seconds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768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Teddy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6739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Annie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294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Whitney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220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Ron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8687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4743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 and Jack have drawn bar charts to show how many people have pets.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							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						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								Who is correct? Explain why.</a:t>
            </a:r>
          </a:p>
        </p:txBody>
      </p:sp>
      <p:pic>
        <p:nvPicPr>
          <p:cNvPr id="26" name="Picture 2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66019" y="3517127"/>
            <a:ext cx="1067133" cy="1507756"/>
          </a:xfrm>
          <a:prstGeom prst="rect">
            <a:avLst/>
          </a:prstGeom>
        </p:spPr>
      </p:pic>
      <p:pic>
        <p:nvPicPr>
          <p:cNvPr id="27" name="Picture 2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18070" y="5350076"/>
            <a:ext cx="941815" cy="687843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5650171" y="5350076"/>
            <a:ext cx="4160293" cy="725933"/>
          </a:xfrm>
          <a:prstGeom prst="wedgeRoundRectCallout">
            <a:avLst>
              <a:gd name="adj1" fmla="val -55592"/>
              <a:gd name="adj2" fmla="val 15456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>
                <a:latin typeface="Gill Sans MT" panose="020B0502020104020203" pitchFamily="34" charset="0"/>
                <a:ea typeface="Calibri" charset="0"/>
                <a:cs typeface="Times New Roman" charset="0"/>
              </a:rPr>
              <a:t>I asked more people because my bars are taller.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093369" y="3755125"/>
            <a:ext cx="3144475" cy="1370543"/>
          </a:xfrm>
          <a:prstGeom prst="wedgeRoundRectCallout">
            <a:avLst>
              <a:gd name="adj1" fmla="val 61521"/>
              <a:gd name="adj2" fmla="val 6604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>
                <a:latin typeface="Gill Sans MT" panose="020B0502020104020203" pitchFamily="34" charset="0"/>
                <a:ea typeface="Calibri" charset="0"/>
                <a:cs typeface="Times New Roman" charset="0"/>
              </a:rPr>
              <a:t>I asked more people because my scale goes up in larger jumps.</a:t>
            </a: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621942"/>
              </p:ext>
            </p:extLst>
          </p:nvPr>
        </p:nvGraphicFramePr>
        <p:xfrm>
          <a:off x="5388887" y="1307956"/>
          <a:ext cx="3777400" cy="234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7432304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78006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777985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3371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Gill Sans MT" panose="020B0502020104020203" pitchFamily="34" charset="0"/>
                        </a:rPr>
                        <a:t>Dog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Gill Sans MT" panose="020B0502020104020203" pitchFamily="34" charset="0"/>
                        </a:rPr>
                        <a:t>Cat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Gill Sans MT" panose="020B0502020104020203" pitchFamily="34" charset="0"/>
                        </a:rPr>
                        <a:t>Rabbit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Gill Sans MT" panose="020B0502020104020203" pitchFamily="34" charset="0"/>
                        </a:rPr>
                        <a:t>Fish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5095321" y="3131645"/>
            <a:ext cx="364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993614" y="2803598"/>
            <a:ext cx="466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10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987384" y="247555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20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87384" y="2133215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30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87384" y="1805168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40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987384" y="1448545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50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987384" y="110621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60</a:t>
            </a: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163996"/>
              </p:ext>
            </p:extLst>
          </p:nvPr>
        </p:nvGraphicFramePr>
        <p:xfrm>
          <a:off x="613334" y="2191674"/>
          <a:ext cx="3777400" cy="4223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7432304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88613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517304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97629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513182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188152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752933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78006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777985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3371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Gill Sans MT" panose="020B0502020104020203" pitchFamily="34" charset="0"/>
                        </a:rPr>
                        <a:t>Dog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Gill Sans MT" panose="020B0502020104020203" pitchFamily="34" charset="0"/>
                        </a:rPr>
                        <a:t>Cat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Gill Sans MT" panose="020B0502020104020203" pitchFamily="34" charset="0"/>
                        </a:rPr>
                        <a:t>Rabbit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Gill Sans MT" panose="020B0502020104020203" pitchFamily="34" charset="0"/>
                        </a:rPr>
                        <a:t>Fish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335523" y="6023312"/>
            <a:ext cx="364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29292" y="5695267"/>
            <a:ext cx="370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7586" y="535293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10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27586" y="5024883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15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27586" y="4696838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20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27586" y="4368786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25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7586" y="4012165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30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27586" y="3690112"/>
            <a:ext cx="472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35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27586" y="3362062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40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27586" y="3019727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45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27586" y="267739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50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27586" y="2363631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55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27586" y="2007008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60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16044" y="1214231"/>
            <a:ext cx="266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Rosie’s bar chart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792299" y="2067235"/>
            <a:ext cx="266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Jack’s bar chart</a:t>
            </a:r>
          </a:p>
        </p:txBody>
      </p:sp>
    </p:spTree>
    <p:extLst>
      <p:ext uri="{BB962C8B-B14F-4D97-AF65-F5344CB8AC3E}">
        <p14:creationId xmlns:p14="http://schemas.microsoft.com/office/powerpoint/2010/main" val="586625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questions can you create for your partner about this table?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992642"/>
              </p:ext>
            </p:extLst>
          </p:nvPr>
        </p:nvGraphicFramePr>
        <p:xfrm>
          <a:off x="2552612" y="2046440"/>
          <a:ext cx="5297284" cy="405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7625">
                  <a:extLst>
                    <a:ext uri="{9D8B030D-6E8A-4147-A177-3AD203B41FA5}">
                      <a16:colId xmlns:a16="http://schemas.microsoft.com/office/drawing/2014/main" val="1512298144"/>
                    </a:ext>
                  </a:extLst>
                </a:gridCol>
                <a:gridCol w="3209659">
                  <a:extLst>
                    <a:ext uri="{9D8B030D-6E8A-4147-A177-3AD203B41FA5}">
                      <a16:colId xmlns:a16="http://schemas.microsoft.com/office/drawing/2014/main" val="10468827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Gill Sans MT" panose="020B0502020104020203" pitchFamily="34" charset="0"/>
                        </a:rPr>
                        <a:t>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Gill Sans MT" panose="020B0502020104020203" pitchFamily="34" charset="0"/>
                        </a:rPr>
                        <a:t>Number</a:t>
                      </a:r>
                      <a:r>
                        <a:rPr lang="en-GB" sz="2800" b="1" baseline="0" dirty="0">
                          <a:latin typeface="Gill Sans MT" panose="020B0502020104020203" pitchFamily="34" charset="0"/>
                        </a:rPr>
                        <a:t> of hours shop is open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768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Monday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6739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Tuesday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294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Wednesday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220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Thursday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8687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Friday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91846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Saturday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5654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2405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has created a table to show how many boys and girls took part in after school clubs last week.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Eva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Is Eva correct?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28" name="Rounded Rectangular Callout 27"/>
          <p:cNvSpPr/>
          <p:nvPr/>
        </p:nvSpPr>
        <p:spPr>
          <a:xfrm>
            <a:off x="4322067" y="4689432"/>
            <a:ext cx="4838564" cy="1092322"/>
          </a:xfrm>
          <a:prstGeom prst="wedgeRoundRectCallout">
            <a:avLst>
              <a:gd name="adj1" fmla="val -62333"/>
              <a:gd name="adj2" fmla="val 12738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800" dirty="0">
                <a:latin typeface="Gill Sans MT" panose="020B0502020104020203" pitchFamily="34" charset="0"/>
                <a:ea typeface="Calibri" charset="0"/>
                <a:cs typeface="Times New Roman" charset="0"/>
              </a:rPr>
              <a:t>106 boys took part in after school clubs last week.</a:t>
            </a:r>
            <a:endParaRPr lang="en-GB" sz="3200" dirty="0"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30" name="Picture 2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65" y="4222062"/>
            <a:ext cx="1257132" cy="1776206"/>
          </a:xfrm>
          <a:prstGeom prst="rect">
            <a:avLst/>
          </a:prstGeom>
        </p:spPr>
      </p:pic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481905"/>
              </p:ext>
            </p:extLst>
          </p:nvPr>
        </p:nvGraphicFramePr>
        <p:xfrm>
          <a:off x="2109691" y="1694491"/>
          <a:ext cx="56160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1512298144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1046882792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2821985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Gill Sans MT" panose="020B0502020104020203" pitchFamily="34" charset="0"/>
                        </a:rPr>
                        <a:t>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Gill Sans MT" panose="020B0502020104020203" pitchFamily="34" charset="0"/>
                        </a:rPr>
                        <a:t>Boys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Gill Sans MT" panose="020B0502020104020203" pitchFamily="34" charset="0"/>
                        </a:rPr>
                        <a:t>Girls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768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Monday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11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6739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Tuesday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18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294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Wednesday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13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11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220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Thursday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8687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Friday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9184688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944474"/>
              </p:ext>
            </p:extLst>
          </p:nvPr>
        </p:nvGraphicFramePr>
        <p:xfrm>
          <a:off x="10010106" y="736900"/>
          <a:ext cx="4948906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14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359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  <a:gridCol w="969359">
                  <a:extLst>
                    <a:ext uri="{9D8B030D-6E8A-4147-A177-3AD203B41FA5}">
                      <a16:colId xmlns:a16="http://schemas.microsoft.com/office/drawing/2014/main" val="958091535"/>
                    </a:ext>
                  </a:extLst>
                </a:gridCol>
                <a:gridCol w="969359">
                  <a:extLst>
                    <a:ext uri="{9D8B030D-6E8A-4147-A177-3AD203B41FA5}">
                      <a16:colId xmlns:a16="http://schemas.microsoft.com/office/drawing/2014/main" val="446094131"/>
                    </a:ext>
                  </a:extLst>
                </a:gridCol>
                <a:gridCol w="969359">
                  <a:extLst>
                    <a:ext uri="{9D8B030D-6E8A-4147-A177-3AD203B41FA5}">
                      <a16:colId xmlns:a16="http://schemas.microsoft.com/office/drawing/2014/main" val="3258960697"/>
                    </a:ext>
                  </a:extLst>
                </a:gridCol>
              </a:tblGrid>
              <a:tr h="438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3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latin typeface="Bariol Regular" panose="02000506040000020003" pitchFamily="2" charset="0"/>
                          <a:ea typeface="Bariol" charset="0"/>
                          <a:cs typeface="Bariol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93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9614216"/>
                  </a:ext>
                </a:extLst>
              </a:tr>
              <a:tr h="7893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583411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522d4c35-b548-4432-90ae-af4376e1c4b4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1896</TotalTime>
  <Words>386</Words>
  <Application>Microsoft Office PowerPoint</Application>
  <PresentationFormat>A4 Paper (210x297 mm)</PresentationFormat>
  <Paragraphs>171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Bariol Regular</vt:lpstr>
      <vt:lpstr>Calibri</vt:lpstr>
      <vt:lpstr>Calibri Light</vt:lpstr>
      <vt:lpstr>Cambria Math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79</cp:revision>
  <dcterms:created xsi:type="dcterms:W3CDTF">2019-02-04T08:17:32Z</dcterms:created>
  <dcterms:modified xsi:type="dcterms:W3CDTF">2021-01-26T10:16:41Z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