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474" r:id="rId6"/>
    <p:sldId id="475" r:id="rId7"/>
    <p:sldId id="476" r:id="rId8"/>
    <p:sldId id="477" r:id="rId9"/>
    <p:sldId id="478" r:id="rId10"/>
    <p:sldId id="479" r:id="rId11"/>
    <p:sldId id="480" r:id="rId12"/>
    <p:sldId id="481" r:id="rId13"/>
    <p:sldId id="482" r:id="rId14"/>
    <p:sldId id="483" r:id="rId15"/>
    <p:sldId id="484" r:id="rId16"/>
    <p:sldId id="485" r:id="rId17"/>
    <p:sldId id="486" r:id="rId18"/>
    <p:sldId id="487" r:id="rId19"/>
    <p:sldId id="488" r:id="rId20"/>
    <p:sldId id="489" r:id="rId21"/>
    <p:sldId id="490" r:id="rId22"/>
    <p:sldId id="491" r:id="rId23"/>
    <p:sldId id="492" r:id="rId24"/>
    <p:sldId id="493" r:id="rId25"/>
    <p:sldId id="494" r:id="rId26"/>
    <p:sldId id="495" r:id="rId27"/>
    <p:sldId id="496" r:id="rId28"/>
    <p:sldId id="497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7608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7848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4414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5721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64297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82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3036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9691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3066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0454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2095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47433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932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237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2768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195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85249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5660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9130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08878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61489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55854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085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6.png"/><Relationship Id="rId21" Type="http://schemas.openxmlformats.org/officeDocument/2006/relationships/image" Target="../media/image34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23" Type="http://schemas.openxmlformats.org/officeDocument/2006/relationships/image" Target="../media/image36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Relationship Id="rId22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3 - Summer - Block 3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rPr>
              <a:t>Properties of Shape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92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arrow on a spinner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started in this position.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says,</a:t>
            </a: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says,</a:t>
            </a: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</a:t>
            </a: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5388778" y="736900"/>
            <a:ext cx="3378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After making a turn it ended in this position.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537864" y="1986926"/>
            <a:ext cx="1080000" cy="1080000"/>
            <a:chOff x="7293082" y="2141074"/>
            <a:chExt cx="1080000" cy="1080000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7293082" y="214107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9" name="Straight Arrow Connector 8"/>
            <p:cNvCxnSpPr>
              <a:endCxn id="8" idx="2"/>
            </p:cNvCxnSpPr>
            <p:nvPr/>
          </p:nvCxnSpPr>
          <p:spPr>
            <a:xfrm flipH="1">
              <a:off x="7293082" y="2674961"/>
              <a:ext cx="547557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2441309" y="1986926"/>
            <a:ext cx="1080000" cy="1080000"/>
            <a:chOff x="4217251" y="5130294"/>
            <a:chExt cx="1080000" cy="1080000"/>
          </a:xfrm>
        </p:grpSpPr>
        <p:sp>
          <p:nvSpPr>
            <p:cNvPr id="11" name="Oval 10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2" name="Straight Arrow Connector 11"/>
            <p:cNvCxnSpPr>
              <a:endCxn id="11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10354078" y="1029499"/>
            <a:ext cx="1080000" cy="1080000"/>
            <a:chOff x="4217251" y="5130294"/>
            <a:chExt cx="1080000" cy="1080000"/>
          </a:xfrm>
        </p:grpSpPr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5" name="Straight Arrow Connector 14"/>
            <p:cNvCxnSpPr>
              <a:endCxn id="14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 rot="16200000">
            <a:off x="10354078" y="2407150"/>
            <a:ext cx="1080000" cy="1080000"/>
            <a:chOff x="4217251" y="5130294"/>
            <a:chExt cx="1080000" cy="1080000"/>
          </a:xfrm>
        </p:grpSpPr>
        <p:sp>
          <p:nvSpPr>
            <p:cNvPr id="17" name="Oval 16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8" name="Straight Arrow Connector 17"/>
            <p:cNvCxnSpPr>
              <a:endCxn id="17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rot="10800000">
            <a:off x="10354078" y="3784801"/>
            <a:ext cx="1080000" cy="1080000"/>
            <a:chOff x="4217251" y="5130294"/>
            <a:chExt cx="1080000" cy="1080000"/>
          </a:xfrm>
        </p:grpSpPr>
        <p:sp>
          <p:nvSpPr>
            <p:cNvPr id="20" name="Oval 19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1" name="Straight Arrow Connector 20"/>
            <p:cNvCxnSpPr>
              <a:endCxn id="20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 rot="5400000">
            <a:off x="10354078" y="5168526"/>
            <a:ext cx="1080000" cy="1080000"/>
            <a:chOff x="4217251" y="5130294"/>
            <a:chExt cx="1080000" cy="1080000"/>
          </a:xfrm>
        </p:grpSpPr>
        <p:sp>
          <p:nvSpPr>
            <p:cNvPr id="23" name="Oval 22"/>
            <p:cNvSpPr>
              <a:spLocks noChangeAspect="1"/>
            </p:cNvSpPr>
            <p:nvPr/>
          </p:nvSpPr>
          <p:spPr>
            <a:xfrm>
              <a:off x="4217251" y="5130294"/>
              <a:ext cx="1080000" cy="1080000"/>
            </a:xfrm>
            <a:prstGeom prst="ellipse">
              <a:avLst/>
            </a:prstGeom>
            <a:solidFill>
              <a:srgbClr val="00B050">
                <a:alpha val="36471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4" name="Straight Arrow Connector 23"/>
            <p:cNvCxnSpPr>
              <a:endCxn id="23" idx="0"/>
            </p:cNvCxnSpPr>
            <p:nvPr/>
          </p:nvCxnSpPr>
          <p:spPr>
            <a:xfrm flipV="1">
              <a:off x="4757251" y="5130294"/>
              <a:ext cx="0" cy="595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6562" y="3705209"/>
            <a:ext cx="1214008" cy="886636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3004550" y="3610406"/>
            <a:ext cx="5724937" cy="936000"/>
          </a:xfrm>
          <a:prstGeom prst="wedgeRoundRectCallout">
            <a:avLst>
              <a:gd name="adj1" fmla="val -62772"/>
              <a:gd name="adj2" fmla="val 31778"/>
              <a:gd name="adj3" fmla="val 16667"/>
            </a:avLst>
          </a:prstGeom>
          <a:solidFill>
            <a:srgbClr val="7030A0">
              <a:alpha val="30588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arrow has moved a quarter turn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anti-clockwise.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6562" y="4603192"/>
            <a:ext cx="1118015" cy="1579648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3021015" y="4864802"/>
            <a:ext cx="5745936" cy="936000"/>
          </a:xfrm>
          <a:prstGeom prst="wedgeRoundRectCallout">
            <a:avLst>
              <a:gd name="adj1" fmla="val -65574"/>
              <a:gd name="adj2" fmla="val 31290"/>
              <a:gd name="adj3" fmla="val 16667"/>
            </a:avLst>
          </a:prstGeom>
          <a:solidFill>
            <a:srgbClr val="FFC000">
              <a:alpha val="30196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arrow has moved a three-quarter turn clockwise.</a:t>
            </a:r>
          </a:p>
        </p:txBody>
      </p:sp>
    </p:spTree>
    <p:extLst>
      <p:ext uri="{BB962C8B-B14F-4D97-AF65-F5344CB8AC3E}">
        <p14:creationId xmlns:p14="http://schemas.microsoft.com/office/powerpoint/2010/main" val="1892456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letter ‘X’ has four angles.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Write your name in capital letters.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angles can you see in each letter?</a:t>
            </a:r>
            <a:b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angles are there in your full name?</a:t>
            </a:r>
          </a:p>
        </p:txBody>
      </p:sp>
      <p:sp>
        <p:nvSpPr>
          <p:cNvPr id="4" name="Oval 3"/>
          <p:cNvSpPr>
            <a:spLocks noChangeAspect="1"/>
          </p:cNvSpPr>
          <p:nvPr/>
        </p:nvSpPr>
        <p:spPr>
          <a:xfrm>
            <a:off x="4487827" y="2677168"/>
            <a:ext cx="713427" cy="80462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9867" y="1756042"/>
            <a:ext cx="1829345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Bariol" charset="0"/>
              </a:rPr>
              <a:t>X</a:t>
            </a:r>
            <a:endParaRPr kumimoji="0" lang="en-GB" sz="1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Arc 2"/>
          <p:cNvSpPr/>
          <p:nvPr/>
        </p:nvSpPr>
        <p:spPr>
          <a:xfrm>
            <a:off x="10304059" y="1312489"/>
            <a:ext cx="887105" cy="887105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426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Draw a line along the dots to make a right-angle with each of these lines: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830" y="2392783"/>
            <a:ext cx="5436341" cy="373535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071153" y="566342"/>
            <a:ext cx="341115" cy="34111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573325" y="566342"/>
            <a:ext cx="682388" cy="34111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10094646" y="1051580"/>
            <a:ext cx="341115" cy="596273"/>
          </a:xfrm>
          <a:prstGeom prst="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10526377" y="1240253"/>
            <a:ext cx="859809" cy="395706"/>
          </a:xfrm>
          <a:custGeom>
            <a:avLst/>
            <a:gdLst>
              <a:gd name="connsiteX0" fmla="*/ 0 w 682388"/>
              <a:gd name="connsiteY0" fmla="*/ 341115 h 341115"/>
              <a:gd name="connsiteX1" fmla="*/ 341194 w 682388"/>
              <a:gd name="connsiteY1" fmla="*/ 0 h 341115"/>
              <a:gd name="connsiteX2" fmla="*/ 682388 w 682388"/>
              <a:gd name="connsiteY2" fmla="*/ 341115 h 341115"/>
              <a:gd name="connsiteX3" fmla="*/ 0 w 682388"/>
              <a:gd name="connsiteY3" fmla="*/ 341115 h 341115"/>
              <a:gd name="connsiteX0" fmla="*/ 0 w 859809"/>
              <a:gd name="connsiteY0" fmla="*/ 395706 h 395706"/>
              <a:gd name="connsiteX1" fmla="*/ 859809 w 859809"/>
              <a:gd name="connsiteY1" fmla="*/ 0 h 395706"/>
              <a:gd name="connsiteX2" fmla="*/ 682388 w 859809"/>
              <a:gd name="connsiteY2" fmla="*/ 395706 h 395706"/>
              <a:gd name="connsiteX3" fmla="*/ 0 w 859809"/>
              <a:gd name="connsiteY3" fmla="*/ 395706 h 39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9809" h="395706">
                <a:moveTo>
                  <a:pt x="0" y="395706"/>
                </a:moveTo>
                <a:lnTo>
                  <a:pt x="859809" y="0"/>
                </a:lnTo>
                <a:lnTo>
                  <a:pt x="682388" y="395706"/>
                </a:lnTo>
                <a:lnTo>
                  <a:pt x="0" y="395706"/>
                </a:lnTo>
                <a:close/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10086846" y="1880432"/>
            <a:ext cx="411616" cy="354841"/>
          </a:xfrm>
          <a:prstGeom prst="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0098715" y="2451987"/>
            <a:ext cx="411616" cy="411616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rapezoid 11"/>
          <p:cNvSpPr/>
          <p:nvPr/>
        </p:nvSpPr>
        <p:spPr>
          <a:xfrm>
            <a:off x="10742440" y="3613272"/>
            <a:ext cx="511831" cy="354842"/>
          </a:xfrm>
          <a:prstGeom prst="trapezoid">
            <a:avLst>
              <a:gd name="adj" fmla="val 44231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rallelogram 12"/>
          <p:cNvSpPr/>
          <p:nvPr/>
        </p:nvSpPr>
        <p:spPr>
          <a:xfrm>
            <a:off x="10261836" y="4691507"/>
            <a:ext cx="717639" cy="395786"/>
          </a:xfrm>
          <a:prstGeom prst="parallelogram">
            <a:avLst>
              <a:gd name="adj" fmla="val 60005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Triangle 13"/>
          <p:cNvSpPr/>
          <p:nvPr/>
        </p:nvSpPr>
        <p:spPr>
          <a:xfrm>
            <a:off x="10715728" y="1880863"/>
            <a:ext cx="326583" cy="326583"/>
          </a:xfrm>
          <a:prstGeom prst="rt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gular Pentagon 14"/>
          <p:cNvSpPr/>
          <p:nvPr/>
        </p:nvSpPr>
        <p:spPr>
          <a:xfrm>
            <a:off x="10174942" y="4208716"/>
            <a:ext cx="335389" cy="319418"/>
          </a:xfrm>
          <a:prstGeom prst="pentag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gular Pentagon 15"/>
          <p:cNvSpPr/>
          <p:nvPr/>
        </p:nvSpPr>
        <p:spPr>
          <a:xfrm>
            <a:off x="10835063" y="4135795"/>
            <a:ext cx="163292" cy="360707"/>
          </a:xfrm>
          <a:prstGeom prst="pentag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ross 16"/>
          <p:cNvSpPr/>
          <p:nvPr/>
        </p:nvSpPr>
        <p:spPr>
          <a:xfrm>
            <a:off x="10117449" y="3581999"/>
            <a:ext cx="408928" cy="408928"/>
          </a:xfrm>
          <a:prstGeom prst="pl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Pentagon 17"/>
          <p:cNvSpPr/>
          <p:nvPr/>
        </p:nvSpPr>
        <p:spPr>
          <a:xfrm>
            <a:off x="10095076" y="3134341"/>
            <a:ext cx="481888" cy="238692"/>
          </a:xfrm>
          <a:prstGeom prst="homePlat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ctagon 18"/>
          <p:cNvSpPr/>
          <p:nvPr/>
        </p:nvSpPr>
        <p:spPr>
          <a:xfrm>
            <a:off x="10704269" y="2479016"/>
            <a:ext cx="349499" cy="349499"/>
          </a:xfrm>
          <a:prstGeom prst="octag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-Shape 19"/>
          <p:cNvSpPr/>
          <p:nvPr/>
        </p:nvSpPr>
        <p:spPr>
          <a:xfrm>
            <a:off x="10812127" y="3071467"/>
            <a:ext cx="319551" cy="319551"/>
          </a:xfrm>
          <a:prstGeom prst="corner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031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  <a:endParaRPr lang="en-US" sz="40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This shape has two right-angles.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</p:txBody>
      </p:sp>
      <p:sp>
        <p:nvSpPr>
          <p:cNvPr id="4" name="Pie 3"/>
          <p:cNvSpPr>
            <a:spLocks noChangeAspect="1"/>
          </p:cNvSpPr>
          <p:nvPr/>
        </p:nvSpPr>
        <p:spPr>
          <a:xfrm>
            <a:off x="3288236" y="1000600"/>
            <a:ext cx="3329527" cy="3329527"/>
          </a:xfrm>
          <a:prstGeom prst="pie">
            <a:avLst>
              <a:gd name="adj1" fmla="val 0"/>
              <a:gd name="adj2" fmla="val 10815493"/>
            </a:avLst>
          </a:prstGeom>
          <a:solidFill>
            <a:srgbClr val="7030A0">
              <a:alpha val="27843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0425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right angles can you see in this image?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b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create your own image with the same number of right angles?</a:t>
            </a: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3420796" y="2031762"/>
            <a:ext cx="2993789" cy="2658483"/>
            <a:chOff x="5804517" y="2789112"/>
            <a:chExt cx="1632858" cy="1449977"/>
          </a:xfrm>
        </p:grpSpPr>
        <p:sp>
          <p:nvSpPr>
            <p:cNvPr id="6" name="Rectangle 5"/>
            <p:cNvSpPr/>
            <p:nvPr/>
          </p:nvSpPr>
          <p:spPr>
            <a:xfrm>
              <a:off x="5804518" y="3294944"/>
              <a:ext cx="1632857" cy="94414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Flowchart: Manual Operation 14"/>
            <p:cNvSpPr/>
            <p:nvPr/>
          </p:nvSpPr>
          <p:spPr>
            <a:xfrm flipV="1">
              <a:off x="5804517" y="2908556"/>
              <a:ext cx="1632857" cy="386387"/>
            </a:xfrm>
            <a:prstGeom prst="flowChartManualOperation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894318" y="3373409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442480" y="3761853"/>
              <a:ext cx="353684" cy="47718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74781" y="2789112"/>
              <a:ext cx="164530" cy="119444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898874" y="3821181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414192" y="3373409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934066" y="3373409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934065" y="3806091"/>
              <a:ext cx="420757" cy="3236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8013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Label the acute angles (A) and obtuse angles (O) on the diagram below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804866" y="2644222"/>
            <a:ext cx="31284" cy="311649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147888" y="3054596"/>
            <a:ext cx="3394384" cy="179886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304311" y="3101523"/>
            <a:ext cx="2518414" cy="126702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147888" y="4368551"/>
            <a:ext cx="3610225" cy="87597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907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describes a shape.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could Jack’s shape look like?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Describe a shape in terms of it’s angles for a friend to draw.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473667" y="1884035"/>
            <a:ext cx="6958667" cy="1308400"/>
            <a:chOff x="1748910" y="1884035"/>
            <a:chExt cx="6958667" cy="1308400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4243577" y="2076435"/>
              <a:ext cx="4464000" cy="1116000"/>
            </a:xfrm>
            <a:prstGeom prst="wedgeRoundRectCallout">
              <a:avLst>
                <a:gd name="adj1" fmla="val -68798"/>
                <a:gd name="adj2" fmla="val 23544"/>
                <a:gd name="adj3" fmla="val 16667"/>
              </a:avLst>
            </a:prstGeom>
            <a:solidFill>
              <a:srgbClr val="FF0000">
                <a:alpha val="30588"/>
              </a:srgbClr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My shape has 3 right angles and 2 obtuse angles.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748910" y="1884035"/>
              <a:ext cx="1791503" cy="1308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78934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measures the line.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says it is 10 cm</a:t>
            </a:r>
            <a:r>
              <a:rPr lang="en-US" sz="2800" i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 mm</a:t>
            </a:r>
          </a:p>
          <a:p>
            <a:pPr lvl="0">
              <a:defRPr/>
            </a:pPr>
            <a:endParaRPr lang="en-US" sz="2800" i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Alex correct?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702" y="1980014"/>
            <a:ext cx="7311891" cy="1510693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1353693" y="1834707"/>
            <a:ext cx="481612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9857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straight lines to show the route the car could take to get out of the maze.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Work out the length of the route to the nearest cm</a:t>
            </a:r>
          </a:p>
          <a:p>
            <a:pPr lvl="0">
              <a:defRPr/>
            </a:pPr>
            <a:endParaRPr lang="en-US" sz="2800" i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this the shortest route?</a:t>
            </a: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2982536" y="736900"/>
            <a:ext cx="3870310" cy="2608946"/>
            <a:chOff x="3685607" y="1166220"/>
            <a:chExt cx="3031294" cy="2043372"/>
          </a:xfrm>
        </p:grpSpPr>
        <p:pic>
          <p:nvPicPr>
            <p:cNvPr id="6" name="Picture 2" descr="Image result for simple maz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5607" y="1278624"/>
              <a:ext cx="3031294" cy="19309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3465" y="1166220"/>
              <a:ext cx="439390" cy="2697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5639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completes the table by drawing shapes.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spot and correct her mistake?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474425"/>
              </p:ext>
            </p:extLst>
          </p:nvPr>
        </p:nvGraphicFramePr>
        <p:xfrm>
          <a:off x="1274937" y="791492"/>
          <a:ext cx="7137762" cy="3685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9254">
                  <a:extLst>
                    <a:ext uri="{9D8B030D-6E8A-4147-A177-3AD203B41FA5}">
                      <a16:colId xmlns:a16="http://schemas.microsoft.com/office/drawing/2014/main" val="1437154982"/>
                    </a:ext>
                  </a:extLst>
                </a:gridCol>
                <a:gridCol w="2379254">
                  <a:extLst>
                    <a:ext uri="{9D8B030D-6E8A-4147-A177-3AD203B41FA5}">
                      <a16:colId xmlns:a16="http://schemas.microsoft.com/office/drawing/2014/main" val="2703119065"/>
                    </a:ext>
                  </a:extLst>
                </a:gridCol>
                <a:gridCol w="2379254">
                  <a:extLst>
                    <a:ext uri="{9D8B030D-6E8A-4147-A177-3AD203B41FA5}">
                      <a16:colId xmlns:a16="http://schemas.microsoft.com/office/drawing/2014/main" val="3584966066"/>
                    </a:ext>
                  </a:extLst>
                </a:gridCol>
              </a:tblGrid>
              <a:tr h="1160139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Horizontal line of symmetry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Vertical line of symmetry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Horizontal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and vertical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lines of symmetry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232094"/>
                  </a:ext>
                </a:extLst>
              </a:tr>
              <a:tr h="2496288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9657476"/>
                  </a:ext>
                </a:extLst>
              </a:tr>
            </a:tbl>
          </a:graphicData>
        </a:graphic>
      </p:graphicFrame>
      <p:sp>
        <p:nvSpPr>
          <p:cNvPr id="6" name="Pentagon 5"/>
          <p:cNvSpPr>
            <a:spLocks noChangeAspect="1"/>
          </p:cNvSpPr>
          <p:nvPr/>
        </p:nvSpPr>
        <p:spPr>
          <a:xfrm>
            <a:off x="1557721" y="3049993"/>
            <a:ext cx="1080000" cy="509551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gular Pentagon 6"/>
          <p:cNvSpPr>
            <a:spLocks noChangeAspect="1"/>
          </p:cNvSpPr>
          <p:nvPr/>
        </p:nvSpPr>
        <p:spPr>
          <a:xfrm>
            <a:off x="3777466" y="2679678"/>
            <a:ext cx="1080000" cy="938701"/>
          </a:xfrm>
          <a:prstGeom prst="pentagon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Isosceles Triangle 3"/>
          <p:cNvSpPr>
            <a:spLocks noChangeAspect="1"/>
          </p:cNvSpPr>
          <p:nvPr/>
        </p:nvSpPr>
        <p:spPr>
          <a:xfrm>
            <a:off x="4750255" y="2919610"/>
            <a:ext cx="1080000" cy="1064696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5-Point Star 8"/>
          <p:cNvSpPr>
            <a:spLocks noChangeAspect="1"/>
          </p:cNvSpPr>
          <p:nvPr/>
        </p:nvSpPr>
        <p:spPr>
          <a:xfrm>
            <a:off x="6158339" y="3104807"/>
            <a:ext cx="1080000" cy="1027144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Cross 9"/>
          <p:cNvSpPr>
            <a:spLocks noChangeAspect="1"/>
          </p:cNvSpPr>
          <p:nvPr/>
        </p:nvSpPr>
        <p:spPr>
          <a:xfrm>
            <a:off x="7238339" y="2595138"/>
            <a:ext cx="1080000" cy="1107779"/>
          </a:xfrm>
          <a:prstGeom prst="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82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horizontal and vertical lines can you spot in this image by Mondrian?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Create your own piece of art work using only horizontal and vertical lines.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129" y="946052"/>
            <a:ext cx="3403124" cy="254905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14226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A                                B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C                    D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Line AB is parallel to line CD.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Line AC is parallel to line BD.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Line AC is perpendicular to line CD.</a:t>
            </a:r>
          </a:p>
          <a:p>
            <a:pPr lvl="0">
              <a:defRPr/>
            </a:pP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Redraw the shape so that line BD is perpendicular to line CD.</a:t>
            </a:r>
          </a:p>
        </p:txBody>
      </p:sp>
      <p:sp>
        <p:nvSpPr>
          <p:cNvPr id="4" name="Flowchart: Manual Operation 6"/>
          <p:cNvSpPr>
            <a:spLocks noChangeAspect="1"/>
          </p:cNvSpPr>
          <p:nvPr/>
        </p:nvSpPr>
        <p:spPr>
          <a:xfrm>
            <a:off x="3061902" y="1946211"/>
            <a:ext cx="2656510" cy="1755276"/>
          </a:xfrm>
          <a:prstGeom prst="flowChartManualOperati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9769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These lines are NOT parallel.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Convince me.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148042" y="2126413"/>
            <a:ext cx="2702648" cy="4792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670039" y="3177660"/>
            <a:ext cx="264600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482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Mark 3 sets of parallel lines and 3 sets of perpendicular lines in this flag.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Design your own flag containing parallel and perpendicular lines.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4703" y="2022978"/>
            <a:ext cx="3423890" cy="182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948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describes a 2-D shape.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Draw the shape that Rosie is describing.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Could this square be Rosie’s shape?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2762715" y="1637110"/>
            <a:ext cx="6187520" cy="966494"/>
          </a:xfrm>
          <a:prstGeom prst="wedgeRoundRectCallout">
            <a:avLst>
              <a:gd name="adj1" fmla="val -57567"/>
              <a:gd name="adj2" fmla="val 28848"/>
              <a:gd name="adj3" fmla="val 16667"/>
            </a:avLst>
          </a:prstGeom>
          <a:solidFill>
            <a:srgbClr val="00B0F0">
              <a:alpha val="30588"/>
            </a:srgb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shape has 2 pairs of parallel sides. The lengths of the sides are not all equal.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31" y="956143"/>
            <a:ext cx="1647973" cy="2328427"/>
          </a:xfrm>
          <a:prstGeom prst="rect">
            <a:avLst/>
          </a:prstGeom>
        </p:spPr>
      </p:pic>
      <p:sp>
        <p:nvSpPr>
          <p:cNvPr id="7" name="Rectangle 6"/>
          <p:cNvSpPr>
            <a:spLocks noChangeAspect="1"/>
          </p:cNvSpPr>
          <p:nvPr/>
        </p:nvSpPr>
        <p:spPr>
          <a:xfrm>
            <a:off x="4359000" y="4812794"/>
            <a:ext cx="1188000" cy="118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81574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is the same and what is different about these shapes?</a:t>
            </a:r>
          </a:p>
        </p:txBody>
      </p:sp>
      <p:sp>
        <p:nvSpPr>
          <p:cNvPr id="4" name="Right Triangle 3"/>
          <p:cNvSpPr>
            <a:spLocks noChangeAspect="1"/>
          </p:cNvSpPr>
          <p:nvPr/>
        </p:nvSpPr>
        <p:spPr>
          <a:xfrm rot="8100000">
            <a:off x="1319315" y="3428999"/>
            <a:ext cx="1440000" cy="1440000"/>
          </a:xfrm>
          <a:prstGeom prst="rtTriangl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rapezoid 5"/>
          <p:cNvSpPr>
            <a:spLocks noChangeAspect="1"/>
          </p:cNvSpPr>
          <p:nvPr/>
        </p:nvSpPr>
        <p:spPr>
          <a:xfrm>
            <a:off x="4060140" y="2709000"/>
            <a:ext cx="1785720" cy="1440000"/>
          </a:xfrm>
          <a:prstGeom prst="trapezoid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Hexagon 6"/>
          <p:cNvSpPr>
            <a:spLocks noChangeAspect="1"/>
          </p:cNvSpPr>
          <p:nvPr/>
        </p:nvSpPr>
        <p:spPr>
          <a:xfrm>
            <a:off x="7099200" y="2709000"/>
            <a:ext cx="1785720" cy="1440000"/>
          </a:xfrm>
          <a:prstGeom prst="hex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75852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Draw at least one shape in each section of the diagram.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745710"/>
              </p:ext>
            </p:extLst>
          </p:nvPr>
        </p:nvGraphicFramePr>
        <p:xfrm>
          <a:off x="889551" y="1982612"/>
          <a:ext cx="7708538" cy="4254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8192">
                  <a:extLst>
                    <a:ext uri="{9D8B030D-6E8A-4147-A177-3AD203B41FA5}">
                      <a16:colId xmlns:a16="http://schemas.microsoft.com/office/drawing/2014/main" val="2497997533"/>
                    </a:ext>
                  </a:extLst>
                </a:gridCol>
                <a:gridCol w="2945173">
                  <a:extLst>
                    <a:ext uri="{9D8B030D-6E8A-4147-A177-3AD203B41FA5}">
                      <a16:colId xmlns:a16="http://schemas.microsoft.com/office/drawing/2014/main" val="2512766351"/>
                    </a:ext>
                  </a:extLst>
                </a:gridCol>
                <a:gridCol w="2945173">
                  <a:extLst>
                    <a:ext uri="{9D8B030D-6E8A-4147-A177-3AD203B41FA5}">
                      <a16:colId xmlns:a16="http://schemas.microsoft.com/office/drawing/2014/main" val="1869838833"/>
                    </a:ext>
                  </a:extLst>
                </a:gridCol>
              </a:tblGrid>
              <a:tr h="1418138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At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least one right angle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 right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angles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10502"/>
                  </a:ext>
                </a:extLst>
              </a:tr>
              <a:tr h="141813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 sided</a:t>
                      </a: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91668"/>
                  </a:ext>
                </a:extLst>
              </a:tr>
              <a:tr h="141813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Not 4 sided</a:t>
                      </a:r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marL="83345" marR="83345" marT="41673" marB="41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864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042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Mo has a 3-D shape, he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could Mo’s shape be?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594224" y="1789164"/>
            <a:ext cx="6717553" cy="1608710"/>
            <a:chOff x="1838618" y="1789164"/>
            <a:chExt cx="6717553" cy="1608710"/>
          </a:xfrm>
        </p:grpSpPr>
        <p:sp>
          <p:nvSpPr>
            <p:cNvPr id="6" name="Rounded Rectangular Callout 5"/>
            <p:cNvSpPr>
              <a:spLocks noChangeAspect="1"/>
            </p:cNvSpPr>
            <p:nvPr/>
          </p:nvSpPr>
          <p:spPr>
            <a:xfrm>
              <a:off x="4158389" y="1915590"/>
              <a:ext cx="4397782" cy="1482284"/>
            </a:xfrm>
            <a:prstGeom prst="wedgeRoundRectCallout">
              <a:avLst>
                <a:gd name="adj1" fmla="val -59491"/>
                <a:gd name="adj2" fmla="val 17844"/>
                <a:gd name="adj3" fmla="val 16667"/>
              </a:avLst>
            </a:prstGeom>
            <a:solidFill>
              <a:srgbClr val="7030A0">
                <a:alpha val="30588"/>
              </a:srgbClr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One face of my 3-D shape is a square.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838618" y="1789164"/>
              <a:ext cx="2001862" cy="1462034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770" y="736900"/>
            <a:ext cx="681367" cy="6813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829" y="4025851"/>
            <a:ext cx="681367" cy="6813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874" y="718421"/>
            <a:ext cx="681367" cy="6813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983" y="4044950"/>
            <a:ext cx="681367" cy="6813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7713" y="-131975"/>
            <a:ext cx="1094080" cy="8760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689" y="3143206"/>
            <a:ext cx="1094080" cy="8760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978" y="642498"/>
            <a:ext cx="689154" cy="8332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7177" y="3945135"/>
            <a:ext cx="697898" cy="8428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4042" y="1666390"/>
            <a:ext cx="689154" cy="8332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936" y="4943420"/>
            <a:ext cx="689154" cy="8332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117" y="1545395"/>
            <a:ext cx="689154" cy="8332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903" y="4900977"/>
            <a:ext cx="689154" cy="8332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872" y="1713666"/>
            <a:ext cx="681367" cy="6813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9504" y="5052825"/>
            <a:ext cx="681367" cy="6813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695" y="2535985"/>
            <a:ext cx="681367" cy="6813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981" y="6140511"/>
            <a:ext cx="681367" cy="6813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718" y="2426159"/>
            <a:ext cx="689154" cy="8332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241" y="5999081"/>
            <a:ext cx="689154" cy="8332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1772" y="2521257"/>
            <a:ext cx="681367" cy="6813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1395" y="6075006"/>
            <a:ext cx="681367" cy="68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109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Alex?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</a:t>
            </a:r>
            <a:endParaRPr lang="en-GB" sz="2800" dirty="0"/>
          </a:p>
        </p:txBody>
      </p:sp>
      <p:grpSp>
        <p:nvGrpSpPr>
          <p:cNvPr id="4" name="Group 3"/>
          <p:cNvGrpSpPr/>
          <p:nvPr/>
        </p:nvGrpSpPr>
        <p:grpSpPr>
          <a:xfrm>
            <a:off x="2111554" y="736900"/>
            <a:ext cx="5710187" cy="2779497"/>
            <a:chOff x="2650041" y="710089"/>
            <a:chExt cx="5710187" cy="2779497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4827458" y="1816336"/>
              <a:ext cx="3532770" cy="1109743"/>
            </a:xfrm>
            <a:prstGeom prst="wedgeRoundRectCallout">
              <a:avLst>
                <a:gd name="adj1" fmla="val -60497"/>
                <a:gd name="adj2" fmla="val 24774"/>
                <a:gd name="adj3" fmla="val 16667"/>
              </a:avLst>
            </a:prstGeom>
            <a:solidFill>
              <a:srgbClr val="00B050">
                <a:alpha val="30588"/>
              </a:srgbClr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All 3-D shapes are prisms.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650041" y="710089"/>
              <a:ext cx="1967222" cy="27794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17619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Sort a selection of 3-D shapes using the criteria in the table.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Change the headings of the table and re-sort your shapes.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924067"/>
              </p:ext>
            </p:extLst>
          </p:nvPr>
        </p:nvGraphicFramePr>
        <p:xfrm>
          <a:off x="899468" y="1546108"/>
          <a:ext cx="7889690" cy="3803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0810">
                  <a:extLst>
                    <a:ext uri="{9D8B030D-6E8A-4147-A177-3AD203B41FA5}">
                      <a16:colId xmlns:a16="http://schemas.microsoft.com/office/drawing/2014/main" val="2497997533"/>
                    </a:ext>
                  </a:extLst>
                </a:gridCol>
                <a:gridCol w="3133488">
                  <a:extLst>
                    <a:ext uri="{9D8B030D-6E8A-4147-A177-3AD203B41FA5}">
                      <a16:colId xmlns:a16="http://schemas.microsoft.com/office/drawing/2014/main" val="2512766351"/>
                    </a:ext>
                  </a:extLst>
                </a:gridCol>
                <a:gridCol w="2875392">
                  <a:extLst>
                    <a:ext uri="{9D8B030D-6E8A-4147-A177-3AD203B41FA5}">
                      <a16:colId xmlns:a16="http://schemas.microsoft.com/office/drawing/2014/main" val="1869838833"/>
                    </a:ext>
                  </a:extLst>
                </a:gridCol>
              </a:tblGrid>
              <a:tr h="124413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At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least one triangular face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 triangular faces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7210502"/>
                  </a:ext>
                </a:extLst>
              </a:tr>
              <a:tr h="12798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Prism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91668"/>
                  </a:ext>
                </a:extLst>
              </a:tr>
              <a:tr h="12798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Not a prism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864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2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 have 9 straws and 6 balls of Play-Doh.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3-D shape can I create using all of the straws and Play-Doh? 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Have a go at making it.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39365" y="2662126"/>
            <a:ext cx="1134960" cy="108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67202" y="1351956"/>
            <a:ext cx="1134960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10871" y="1724162"/>
            <a:ext cx="1134960" cy="10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32823" y="736900"/>
            <a:ext cx="1134960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14218" y="2836044"/>
            <a:ext cx="1134960" cy="108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99" b="98219" l="6538" r="9322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71352" y="1743678"/>
            <a:ext cx="1134960" cy="108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7517" y="1327467"/>
            <a:ext cx="1372022" cy="2736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346" y="1325298"/>
            <a:ext cx="1372022" cy="2736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4993" y="1327467"/>
            <a:ext cx="1372022" cy="27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72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 or false?</a:t>
            </a:r>
          </a:p>
          <a:p>
            <a:pPr lvl="0">
              <a:defRPr/>
            </a:pPr>
            <a:endParaRPr lang="en-US" sz="40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40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can cut out lots of equal squares and make a 3-D shape from them.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can cut out some circles and rectangles and make a 3-D shape from them.</a:t>
            </a:r>
          </a:p>
        </p:txBody>
      </p:sp>
    </p:spTree>
    <p:extLst>
      <p:ext uri="{BB962C8B-B14F-4D97-AF65-F5344CB8AC3E}">
        <p14:creationId xmlns:p14="http://schemas.microsoft.com/office/powerpoint/2010/main" val="27671812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Rosie says,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the mistake Rosie has made.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straws and balls of Play-Doh would you need to create a pyramid?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302074" y="948970"/>
            <a:ext cx="7301853" cy="2729998"/>
            <a:chOff x="1750707" y="948970"/>
            <a:chExt cx="7301853" cy="2729998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4062549" y="1792549"/>
              <a:ext cx="4990011" cy="1721360"/>
            </a:xfrm>
            <a:prstGeom prst="wedgeRoundRectCallout">
              <a:avLst>
                <a:gd name="adj1" fmla="val -64348"/>
                <a:gd name="adj2" fmla="val 7608"/>
                <a:gd name="adj3" fmla="val 16667"/>
              </a:avLst>
            </a:prstGeom>
            <a:solidFill>
              <a:srgbClr val="FFC000">
                <a:alpha val="30588"/>
              </a:srgbClr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I can create a model of a square-based pyramid using 3 straws and 3 balls of Play-Doh.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0707" y="948970"/>
              <a:ext cx="1932191" cy="27299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680614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purl.org/dc/terms/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2460</TotalTime>
  <Words>719</Words>
  <Application>Microsoft Office PowerPoint</Application>
  <PresentationFormat>A4 Paper (210x297 mm)</PresentationFormat>
  <Paragraphs>279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119</cp:revision>
  <dcterms:created xsi:type="dcterms:W3CDTF">2019-02-04T08:17:32Z</dcterms:created>
  <dcterms:modified xsi:type="dcterms:W3CDTF">2021-07-11T18:28:31Z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