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15"/>
  </p:notesMasterIdLst>
  <p:sldIdLst>
    <p:sldId id="271" r:id="rId6"/>
    <p:sldId id="410" r:id="rId7"/>
    <p:sldId id="411" r:id="rId8"/>
    <p:sldId id="412" r:id="rId9"/>
    <p:sldId id="413" r:id="rId10"/>
    <p:sldId id="414" r:id="rId11"/>
    <p:sldId id="415" r:id="rId12"/>
    <p:sldId id="416" r:id="rId13"/>
    <p:sldId id="417" r:id="rId14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84489" autoAdjust="0"/>
  </p:normalViewPr>
  <p:slideViewPr>
    <p:cSldViewPr snapToGrid="0" showGuides="1">
      <p:cViewPr varScale="1">
        <p:scale>
          <a:sx n="72" d="100"/>
          <a:sy n="72" d="100"/>
        </p:scale>
        <p:origin x="1176" y="60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30/12/2020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3216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63034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76811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58535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54898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68217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43268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00172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© White</a:t>
            </a:r>
            <a:r>
              <a:rPr lang="en-GB" sz="1200" baseline="0" dirty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/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/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723914" y="2563703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altLang="en-US" sz="2400" noProof="0" dirty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  <a:r>
              <a:rPr kumimoji="0" lang="en-GB" altLang="en-US" sz="2400" b="0" i="0" u="none" strike="noStrike" kern="120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GB" altLang="en-US" sz="2400" dirty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Spring</a:t>
            </a: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 Block 2</a:t>
            </a: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Gill Sans MT" panose="020B0502020104020203" pitchFamily="34" charset="0"/>
              </a:rPr>
              <a:t>Area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Teddy and Eva are measuring the area of the same rectangle. Teddy uses circles to find the area.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Eva uses squares to find the area.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Whose method do you think is more reliable?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why.</a:t>
            </a:r>
          </a:p>
        </p:txBody>
      </p:sp>
      <p:sp>
        <p:nvSpPr>
          <p:cNvPr id="11" name="Oval 10"/>
          <p:cNvSpPr/>
          <p:nvPr/>
        </p:nvSpPr>
        <p:spPr>
          <a:xfrm rot="5400000">
            <a:off x="4010160" y="1840439"/>
            <a:ext cx="626615" cy="638362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Oval 11"/>
          <p:cNvSpPr/>
          <p:nvPr/>
        </p:nvSpPr>
        <p:spPr>
          <a:xfrm rot="5400000">
            <a:off x="4658160" y="1838643"/>
            <a:ext cx="626615" cy="638362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Oval 12"/>
          <p:cNvSpPr/>
          <p:nvPr/>
        </p:nvSpPr>
        <p:spPr>
          <a:xfrm rot="5400000">
            <a:off x="5306160" y="1836848"/>
            <a:ext cx="626615" cy="638362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Oval 13"/>
          <p:cNvSpPr/>
          <p:nvPr/>
        </p:nvSpPr>
        <p:spPr>
          <a:xfrm rot="5400000">
            <a:off x="4010160" y="2478578"/>
            <a:ext cx="626615" cy="638362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Oval 14"/>
          <p:cNvSpPr/>
          <p:nvPr/>
        </p:nvSpPr>
        <p:spPr>
          <a:xfrm rot="5400000">
            <a:off x="4658160" y="2476783"/>
            <a:ext cx="626615" cy="638362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Oval 15"/>
          <p:cNvSpPr/>
          <p:nvPr/>
        </p:nvSpPr>
        <p:spPr>
          <a:xfrm rot="5400000">
            <a:off x="5306160" y="2474987"/>
            <a:ext cx="626615" cy="638362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Rectangle 16"/>
          <p:cNvSpPr/>
          <p:nvPr/>
        </p:nvSpPr>
        <p:spPr>
          <a:xfrm rot="5400000">
            <a:off x="4329821" y="1505847"/>
            <a:ext cx="1273656" cy="1944000"/>
          </a:xfrm>
          <a:prstGeom prst="rect">
            <a:avLst/>
          </a:prstGeom>
          <a:noFill/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9255404"/>
              </p:ext>
            </p:extLst>
          </p:nvPr>
        </p:nvGraphicFramePr>
        <p:xfrm>
          <a:off x="3950508" y="4027596"/>
          <a:ext cx="1934365" cy="126352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86873">
                  <a:extLst>
                    <a:ext uri="{9D8B030D-6E8A-4147-A177-3AD203B41FA5}">
                      <a16:colId xmlns:a16="http://schemas.microsoft.com/office/drawing/2014/main" val="3396956986"/>
                    </a:ext>
                  </a:extLst>
                </a:gridCol>
                <a:gridCol w="386873">
                  <a:extLst>
                    <a:ext uri="{9D8B030D-6E8A-4147-A177-3AD203B41FA5}">
                      <a16:colId xmlns:a16="http://schemas.microsoft.com/office/drawing/2014/main" val="745183818"/>
                    </a:ext>
                  </a:extLst>
                </a:gridCol>
                <a:gridCol w="386873">
                  <a:extLst>
                    <a:ext uri="{9D8B030D-6E8A-4147-A177-3AD203B41FA5}">
                      <a16:colId xmlns:a16="http://schemas.microsoft.com/office/drawing/2014/main" val="2147059539"/>
                    </a:ext>
                  </a:extLst>
                </a:gridCol>
                <a:gridCol w="386873">
                  <a:extLst>
                    <a:ext uri="{9D8B030D-6E8A-4147-A177-3AD203B41FA5}">
                      <a16:colId xmlns:a16="http://schemas.microsoft.com/office/drawing/2014/main" val="2090657112"/>
                    </a:ext>
                  </a:extLst>
                </a:gridCol>
                <a:gridCol w="386873">
                  <a:extLst>
                    <a:ext uri="{9D8B030D-6E8A-4147-A177-3AD203B41FA5}">
                      <a16:colId xmlns:a16="http://schemas.microsoft.com/office/drawing/2014/main" val="528763627"/>
                    </a:ext>
                  </a:extLst>
                </a:gridCol>
              </a:tblGrid>
              <a:tr h="42117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7226099"/>
                  </a:ext>
                </a:extLst>
              </a:tr>
              <a:tr h="421174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3520898"/>
                  </a:ext>
                </a:extLst>
              </a:tr>
              <a:tr h="421174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93725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882534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Two children have measured the top of their desk. They used different sized squares.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    Dora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40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                                                      Alex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Who used the largest squares?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do you know? </a:t>
            </a:r>
          </a:p>
        </p:txBody>
      </p:sp>
      <p:pic>
        <p:nvPicPr>
          <p:cNvPr id="4" name="Picture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80159" y="1758903"/>
            <a:ext cx="1410790" cy="1219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ounded Rectangular Callout 5"/>
          <p:cNvSpPr/>
          <p:nvPr/>
        </p:nvSpPr>
        <p:spPr>
          <a:xfrm>
            <a:off x="3586713" y="1946253"/>
            <a:ext cx="3832990" cy="1426221"/>
          </a:xfrm>
          <a:prstGeom prst="wedgeRoundRectCallout">
            <a:avLst>
              <a:gd name="adj1" fmla="val -71656"/>
              <a:gd name="adj2" fmla="val 4575"/>
              <a:gd name="adj3" fmla="val 16667"/>
            </a:avLst>
          </a:prstGeom>
          <a:solidFill>
            <a:schemeClr val="accent4">
              <a:lumMod val="20000"/>
              <a:lumOff val="80000"/>
            </a:schemeClr>
          </a:solidFill>
          <a:ln w="28575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The area of the table top is 6 squares.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7179" y="3214786"/>
            <a:ext cx="1490392" cy="2034181"/>
          </a:xfrm>
          <a:prstGeom prst="rect">
            <a:avLst/>
          </a:prstGeom>
        </p:spPr>
      </p:pic>
      <p:sp>
        <p:nvSpPr>
          <p:cNvPr id="9" name="Rounded Rectangular Callout 8"/>
          <p:cNvSpPr/>
          <p:nvPr/>
        </p:nvSpPr>
        <p:spPr>
          <a:xfrm>
            <a:off x="1749371" y="3737721"/>
            <a:ext cx="3451883" cy="1275350"/>
          </a:xfrm>
          <a:prstGeom prst="wedgeRoundRectCallout">
            <a:avLst>
              <a:gd name="adj1" fmla="val 69170"/>
              <a:gd name="adj2" fmla="val 13448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The area of the table top is 9 squares.</a:t>
            </a:r>
          </a:p>
        </p:txBody>
      </p:sp>
    </p:spTree>
    <p:extLst>
      <p:ext uri="{BB962C8B-B14F-4D97-AF65-F5344CB8AC3E}">
        <p14:creationId xmlns:p14="http://schemas.microsoft.com/office/powerpoint/2010/main" val="23117800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Dexter has taken a bite of the chocolate bar.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chocolate bar was a rectangle.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you work out how many squares of chocolate there were to start with?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1275000"/>
              </p:ext>
            </p:extLst>
          </p:nvPr>
        </p:nvGraphicFramePr>
        <p:xfrm>
          <a:off x="3669113" y="1492838"/>
          <a:ext cx="2710650" cy="21358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42130">
                  <a:extLst>
                    <a:ext uri="{9D8B030D-6E8A-4147-A177-3AD203B41FA5}">
                      <a16:colId xmlns:a16="http://schemas.microsoft.com/office/drawing/2014/main" val="3960482775"/>
                    </a:ext>
                  </a:extLst>
                </a:gridCol>
                <a:gridCol w="542130">
                  <a:extLst>
                    <a:ext uri="{9D8B030D-6E8A-4147-A177-3AD203B41FA5}">
                      <a16:colId xmlns:a16="http://schemas.microsoft.com/office/drawing/2014/main" val="3579025026"/>
                    </a:ext>
                  </a:extLst>
                </a:gridCol>
                <a:gridCol w="542130">
                  <a:extLst>
                    <a:ext uri="{9D8B030D-6E8A-4147-A177-3AD203B41FA5}">
                      <a16:colId xmlns:a16="http://schemas.microsoft.com/office/drawing/2014/main" val="2014806440"/>
                    </a:ext>
                  </a:extLst>
                </a:gridCol>
                <a:gridCol w="542130">
                  <a:extLst>
                    <a:ext uri="{9D8B030D-6E8A-4147-A177-3AD203B41FA5}">
                      <a16:colId xmlns:a16="http://schemas.microsoft.com/office/drawing/2014/main" val="1780338735"/>
                    </a:ext>
                  </a:extLst>
                </a:gridCol>
                <a:gridCol w="542130">
                  <a:extLst>
                    <a:ext uri="{9D8B030D-6E8A-4147-A177-3AD203B41FA5}">
                      <a16:colId xmlns:a16="http://schemas.microsoft.com/office/drawing/2014/main" val="2718445624"/>
                    </a:ext>
                  </a:extLst>
                </a:gridCol>
              </a:tblGrid>
              <a:tr h="53396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77048963"/>
                  </a:ext>
                </a:extLst>
              </a:tr>
              <a:tr h="533967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7580715"/>
                  </a:ext>
                </a:extLst>
              </a:tr>
              <a:tr h="533967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53113305"/>
                  </a:ext>
                </a:extLst>
              </a:tr>
              <a:tr h="533967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5522215"/>
                  </a:ext>
                </a:extLst>
              </a:tr>
            </a:tbl>
          </a:graphicData>
        </a:graphic>
      </p:graphicFrame>
      <p:sp>
        <p:nvSpPr>
          <p:cNvPr id="6" name="Cloud 5"/>
          <p:cNvSpPr/>
          <p:nvPr/>
        </p:nvSpPr>
        <p:spPr>
          <a:xfrm>
            <a:off x="4324213" y="2688609"/>
            <a:ext cx="2349541" cy="1513038"/>
          </a:xfrm>
          <a:prstGeom prst="clou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4023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This rectangle has been ripped.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is the smallest possible area of the original rectangle?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is the largest possible area if the length of the rectangle is less than 10 squares?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5241938"/>
              </p:ext>
            </p:extLst>
          </p:nvPr>
        </p:nvGraphicFramePr>
        <p:xfrm>
          <a:off x="2638163" y="1437368"/>
          <a:ext cx="3639820" cy="21493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7964">
                  <a:extLst>
                    <a:ext uri="{9D8B030D-6E8A-4147-A177-3AD203B41FA5}">
                      <a16:colId xmlns:a16="http://schemas.microsoft.com/office/drawing/2014/main" val="3960482775"/>
                    </a:ext>
                  </a:extLst>
                </a:gridCol>
                <a:gridCol w="727964">
                  <a:extLst>
                    <a:ext uri="{9D8B030D-6E8A-4147-A177-3AD203B41FA5}">
                      <a16:colId xmlns:a16="http://schemas.microsoft.com/office/drawing/2014/main" val="3579025026"/>
                    </a:ext>
                  </a:extLst>
                </a:gridCol>
                <a:gridCol w="727964">
                  <a:extLst>
                    <a:ext uri="{9D8B030D-6E8A-4147-A177-3AD203B41FA5}">
                      <a16:colId xmlns:a16="http://schemas.microsoft.com/office/drawing/2014/main" val="2014806440"/>
                    </a:ext>
                  </a:extLst>
                </a:gridCol>
                <a:gridCol w="727964">
                  <a:extLst>
                    <a:ext uri="{9D8B030D-6E8A-4147-A177-3AD203B41FA5}">
                      <a16:colId xmlns:a16="http://schemas.microsoft.com/office/drawing/2014/main" val="1780338735"/>
                    </a:ext>
                  </a:extLst>
                </a:gridCol>
                <a:gridCol w="727964">
                  <a:extLst>
                    <a:ext uri="{9D8B030D-6E8A-4147-A177-3AD203B41FA5}">
                      <a16:colId xmlns:a16="http://schemas.microsoft.com/office/drawing/2014/main" val="2718445624"/>
                    </a:ext>
                  </a:extLst>
                </a:gridCol>
              </a:tblGrid>
              <a:tr h="716460"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 marL="122784" marR="122784" marT="61392" marB="6139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400"/>
                    </a:p>
                  </a:txBody>
                  <a:tcPr marL="122784" marR="122784" marT="61392" marB="6139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400"/>
                    </a:p>
                  </a:txBody>
                  <a:tcPr marL="122784" marR="122784" marT="61392" marB="6139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400"/>
                    </a:p>
                  </a:txBody>
                  <a:tcPr marL="122784" marR="122784" marT="61392" marB="6139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400"/>
                    </a:p>
                  </a:txBody>
                  <a:tcPr marL="122784" marR="122784" marT="61392" marB="6139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77048963"/>
                  </a:ext>
                </a:extLst>
              </a:tr>
              <a:tr h="716460">
                <a:tc>
                  <a:txBody>
                    <a:bodyPr/>
                    <a:lstStyle/>
                    <a:p>
                      <a:endParaRPr lang="en-GB" sz="2400"/>
                    </a:p>
                  </a:txBody>
                  <a:tcPr marL="122784" marR="122784" marT="61392" marB="6139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400"/>
                    </a:p>
                  </a:txBody>
                  <a:tcPr marL="122784" marR="122784" marT="61392" marB="6139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400"/>
                    </a:p>
                  </a:txBody>
                  <a:tcPr marL="122784" marR="122784" marT="61392" marB="6139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400"/>
                    </a:p>
                  </a:txBody>
                  <a:tcPr marL="122784" marR="122784" marT="61392" marB="6139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400"/>
                    </a:p>
                  </a:txBody>
                  <a:tcPr marL="122784" marR="122784" marT="61392" marB="6139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7580715"/>
                  </a:ext>
                </a:extLst>
              </a:tr>
              <a:tr h="716460">
                <a:tc>
                  <a:txBody>
                    <a:bodyPr/>
                    <a:lstStyle/>
                    <a:p>
                      <a:endParaRPr lang="en-GB" sz="2400"/>
                    </a:p>
                  </a:txBody>
                  <a:tcPr marL="122784" marR="122784" marT="61392" marB="6139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400"/>
                    </a:p>
                  </a:txBody>
                  <a:tcPr marL="122784" marR="122784" marT="61392" marB="6139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400"/>
                    </a:p>
                  </a:txBody>
                  <a:tcPr marL="122784" marR="122784" marT="61392" marB="6139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400"/>
                    </a:p>
                  </a:txBody>
                  <a:tcPr marL="122784" marR="122784" marT="61392" marB="6139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 marL="122784" marR="122784" marT="61392" marB="6139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53113305"/>
                  </a:ext>
                </a:extLst>
              </a:tr>
            </a:tbl>
          </a:graphicData>
        </a:graphic>
      </p:graphicFrame>
      <p:sp>
        <p:nvSpPr>
          <p:cNvPr id="3" name="Hexagon 2"/>
          <p:cNvSpPr/>
          <p:nvPr/>
        </p:nvSpPr>
        <p:spPr>
          <a:xfrm rot="2744163">
            <a:off x="5211112" y="1261830"/>
            <a:ext cx="2442950" cy="2500455"/>
          </a:xfrm>
          <a:prstGeom prst="hexagon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10232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Here is a rectilinear shape.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Using 7 more squares, can you make a rectangle?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you find more than one way?</a:t>
            </a:r>
          </a:p>
        </p:txBody>
      </p:sp>
      <p:sp>
        <p:nvSpPr>
          <p:cNvPr id="3" name="Rectangle 2"/>
          <p:cNvSpPr/>
          <p:nvPr/>
        </p:nvSpPr>
        <p:spPr>
          <a:xfrm>
            <a:off x="10598905" y="1587877"/>
            <a:ext cx="649906" cy="658934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0598905" y="1587877"/>
            <a:ext cx="649906" cy="658934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0598905" y="1587877"/>
            <a:ext cx="649906" cy="658934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598905" y="1587877"/>
            <a:ext cx="649906" cy="658934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0598905" y="1587877"/>
            <a:ext cx="649906" cy="658934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0598905" y="1587877"/>
            <a:ext cx="649906" cy="658934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0598905" y="1587877"/>
            <a:ext cx="649906" cy="658934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0598905" y="1587877"/>
            <a:ext cx="649906" cy="658934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0598905" y="1587877"/>
            <a:ext cx="649906" cy="658934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0598905" y="1587877"/>
            <a:ext cx="649906" cy="658934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0598905" y="1587877"/>
            <a:ext cx="649906" cy="658934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0598905" y="1587877"/>
            <a:ext cx="649906" cy="658934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0598905" y="1587877"/>
            <a:ext cx="649906" cy="658934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10598905" y="1587877"/>
            <a:ext cx="649906" cy="658934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10598905" y="1587877"/>
            <a:ext cx="649906" cy="658934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10598905" y="1587877"/>
            <a:ext cx="649906" cy="658934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0598905" y="1587877"/>
            <a:ext cx="649906" cy="658934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10598905" y="1587877"/>
            <a:ext cx="649906" cy="658934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10598905" y="1587877"/>
            <a:ext cx="649906" cy="658934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10598905" y="1587877"/>
            <a:ext cx="649906" cy="658934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10598905" y="1587877"/>
            <a:ext cx="649906" cy="658934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0598905" y="1587877"/>
            <a:ext cx="649906" cy="658934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10598905" y="1587877"/>
            <a:ext cx="649906" cy="658934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10598905" y="1587877"/>
            <a:ext cx="649906" cy="658934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10598905" y="2664997"/>
            <a:ext cx="649906" cy="658934"/>
          </a:xfrm>
          <a:prstGeom prst="rect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10598905" y="2664997"/>
            <a:ext cx="649906" cy="658934"/>
          </a:xfrm>
          <a:prstGeom prst="rect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10598905" y="2664997"/>
            <a:ext cx="649906" cy="658934"/>
          </a:xfrm>
          <a:prstGeom prst="rect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10598905" y="2664997"/>
            <a:ext cx="649906" cy="658934"/>
          </a:xfrm>
          <a:prstGeom prst="rect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10598905" y="2664997"/>
            <a:ext cx="649906" cy="658934"/>
          </a:xfrm>
          <a:prstGeom prst="rect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10598905" y="2664997"/>
            <a:ext cx="649906" cy="658934"/>
          </a:xfrm>
          <a:prstGeom prst="rect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10598905" y="2664997"/>
            <a:ext cx="649906" cy="658934"/>
          </a:xfrm>
          <a:prstGeom prst="rect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10598905" y="2664997"/>
            <a:ext cx="649906" cy="658934"/>
          </a:xfrm>
          <a:prstGeom prst="rect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10598905" y="2664997"/>
            <a:ext cx="649906" cy="658934"/>
          </a:xfrm>
          <a:prstGeom prst="rect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10598905" y="2664997"/>
            <a:ext cx="649906" cy="658934"/>
          </a:xfrm>
          <a:prstGeom prst="rect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10598905" y="2664997"/>
            <a:ext cx="649906" cy="658934"/>
          </a:xfrm>
          <a:prstGeom prst="rect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10598905" y="2664997"/>
            <a:ext cx="649906" cy="658934"/>
          </a:xfrm>
          <a:prstGeom prst="rect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10598905" y="2664997"/>
            <a:ext cx="649906" cy="658934"/>
          </a:xfrm>
          <a:prstGeom prst="rect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10598905" y="2664997"/>
            <a:ext cx="649906" cy="658934"/>
          </a:xfrm>
          <a:prstGeom prst="rect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10598905" y="2664997"/>
            <a:ext cx="649906" cy="658934"/>
          </a:xfrm>
          <a:prstGeom prst="rect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10598905" y="2664997"/>
            <a:ext cx="649906" cy="658934"/>
          </a:xfrm>
          <a:prstGeom prst="rect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3683220" y="2540249"/>
            <a:ext cx="649906" cy="658934"/>
          </a:xfrm>
          <a:prstGeom prst="rect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4339912" y="2540249"/>
            <a:ext cx="649906" cy="658934"/>
          </a:xfrm>
          <a:prstGeom prst="rect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5010252" y="2540249"/>
            <a:ext cx="649906" cy="658934"/>
          </a:xfrm>
          <a:prstGeom prst="rect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5680592" y="2540249"/>
            <a:ext cx="649906" cy="658934"/>
          </a:xfrm>
          <a:prstGeom prst="rect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3683220" y="1860486"/>
            <a:ext cx="649906" cy="658934"/>
          </a:xfrm>
          <a:prstGeom prst="rect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2357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you make some capital letters on squared paper using less than 20 squares?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Make a word from some and count the total area of the letters.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Which letters have a line of symmetry?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is the area of half of each letter?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6648" y="1833787"/>
            <a:ext cx="2160000" cy="2627593"/>
          </a:xfrm>
          <a:prstGeom prst="rect">
            <a:avLst/>
          </a:prstGeom>
        </p:spPr>
      </p:pic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5975365"/>
              </p:ext>
            </p:extLst>
          </p:nvPr>
        </p:nvGraphicFramePr>
        <p:xfrm>
          <a:off x="10112612" y="249787"/>
          <a:ext cx="3168000" cy="316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210319774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68358605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13481382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88025348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844570592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983778208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71634338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041053578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0437661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66567030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2540003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37648863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5415262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38594254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21934457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632264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357359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Look at the shapes.  Can you spot the pattern and explain how the area is changing each time?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Draw the next shape. What is its area?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you predict what the area of the 6</a:t>
            </a:r>
            <a:r>
              <a:rPr lang="en-GB" sz="2800" baseline="30000" dirty="0">
                <a:solidFill>
                  <a:prstClr val="black"/>
                </a:solidFill>
                <a:latin typeface="Gill Sans MT" panose="020B0502020104020203" pitchFamily="34" charset="0"/>
              </a:rPr>
              <a:t>th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shape would be?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you spot any patterns in your answers?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0802542"/>
              </p:ext>
            </p:extLst>
          </p:nvPr>
        </p:nvGraphicFramePr>
        <p:xfrm>
          <a:off x="10112612" y="249787"/>
          <a:ext cx="3168000" cy="316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210319774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68358605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13481382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88025348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844570592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983778208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71634338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041053578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0437661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66567030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2540003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37648863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5415262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38594254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21934457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63226489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3812643"/>
              </p:ext>
            </p:extLst>
          </p:nvPr>
        </p:nvGraphicFramePr>
        <p:xfrm>
          <a:off x="5855138" y="397497"/>
          <a:ext cx="2376000" cy="237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210319774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68358605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13481382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88025348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844570592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983778208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0437661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66567030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2540003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37648863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5415262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38594254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4072371"/>
              </p:ext>
            </p:extLst>
          </p:nvPr>
        </p:nvGraphicFramePr>
        <p:xfrm>
          <a:off x="3610516" y="793497"/>
          <a:ext cx="1980000" cy="198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210319774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68358605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13481382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88025348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844570592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66567030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2540003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37648863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5415262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38594254"/>
                  </a:ext>
                </a:extLst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9456918"/>
              </p:ext>
            </p:extLst>
          </p:nvPr>
        </p:nvGraphicFramePr>
        <p:xfrm>
          <a:off x="1761894" y="1189497"/>
          <a:ext cx="1584000" cy="158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210319774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68358605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13481382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880253485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2540003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37648863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5415262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3859425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294361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9265147"/>
              </p:ext>
            </p:extLst>
          </p:nvPr>
        </p:nvGraphicFramePr>
        <p:xfrm>
          <a:off x="5904373" y="2610963"/>
          <a:ext cx="2376000" cy="237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210319774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68358605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13481382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88025348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844570592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983778208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26016194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52175491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0437661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66567030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2540003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37648863"/>
                  </a:ext>
                </a:extLst>
              </a:tr>
            </a:tbl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69386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Shape C has been deleted.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Area C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Area B				Area C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Area D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Can you draw what shape C could look like?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Shape A is missing too. </a:t>
                </a:r>
              </a:p>
              <a:p>
                <a:pPr marL="285750" lvl="0" indent="-285750">
                  <a:buFont typeface="Arial" pitchFamily="34" charset="0"/>
                  <a:buChar char="•"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It has the smallest area. </a:t>
                </a:r>
              </a:p>
              <a:p>
                <a:pPr marL="285750" lvl="0" indent="-285750">
                  <a:buFont typeface="Arial" pitchFamily="34" charset="0"/>
                  <a:buChar char="•"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It is symmetrical.  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Can you draw what it could look like?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693866"/>
              </a:xfrm>
              <a:prstGeom prst="rect">
                <a:avLst/>
              </a:prstGeom>
              <a:blipFill>
                <a:blip r:embed="rId3"/>
                <a:stretch>
                  <a:fillRect l="-1590" t="-1178" b="-203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/>
          <p:cNvSpPr txBox="1"/>
          <p:nvPr/>
        </p:nvSpPr>
        <p:spPr>
          <a:xfrm>
            <a:off x="907716" y="3403912"/>
            <a:ext cx="4160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B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476860" y="3367688"/>
            <a:ext cx="4160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2144006"/>
              </p:ext>
            </p:extLst>
          </p:nvPr>
        </p:nvGraphicFramePr>
        <p:xfrm>
          <a:off x="1314579" y="2873522"/>
          <a:ext cx="2772000" cy="158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210319774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68358605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13481382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88025348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844570592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983778208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716343384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0437661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66567030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2540003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37648863"/>
                  </a:ext>
                </a:extLst>
              </a:tr>
            </a:tbl>
          </a:graphicData>
        </a:graphic>
      </p:graphicFrame>
      <p:sp>
        <p:nvSpPr>
          <p:cNvPr id="3" name="L-Shape 2"/>
          <p:cNvSpPr/>
          <p:nvPr/>
        </p:nvSpPr>
        <p:spPr>
          <a:xfrm>
            <a:off x="1314579" y="2873522"/>
            <a:ext cx="2772000" cy="1584000"/>
          </a:xfrm>
          <a:prstGeom prst="corner">
            <a:avLst>
              <a:gd name="adj1" fmla="val 38799"/>
              <a:gd name="adj2" fmla="val 75929"/>
            </a:avLst>
          </a:prstGeom>
          <a:solidFill>
            <a:schemeClr val="accent6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L-Shape 12"/>
          <p:cNvSpPr/>
          <p:nvPr/>
        </p:nvSpPr>
        <p:spPr>
          <a:xfrm>
            <a:off x="5904373" y="2610963"/>
            <a:ext cx="1969137" cy="1179950"/>
          </a:xfrm>
          <a:prstGeom prst="corner">
            <a:avLst>
              <a:gd name="adj1" fmla="val 66226"/>
              <a:gd name="adj2" fmla="val 66812"/>
            </a:avLst>
          </a:prstGeom>
          <a:solidFill>
            <a:schemeClr val="accent6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L-Shape 13"/>
          <p:cNvSpPr/>
          <p:nvPr/>
        </p:nvSpPr>
        <p:spPr>
          <a:xfrm>
            <a:off x="6686061" y="3790913"/>
            <a:ext cx="1594312" cy="793699"/>
          </a:xfrm>
          <a:prstGeom prst="corner">
            <a:avLst>
              <a:gd name="adj1" fmla="val 50279"/>
              <a:gd name="adj2" fmla="val 151344"/>
            </a:avLst>
          </a:prstGeom>
          <a:solidFill>
            <a:schemeClr val="accent6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L-Shape 14"/>
          <p:cNvSpPr/>
          <p:nvPr/>
        </p:nvSpPr>
        <p:spPr>
          <a:xfrm>
            <a:off x="7489503" y="4594309"/>
            <a:ext cx="796621" cy="402351"/>
          </a:xfrm>
          <a:prstGeom prst="corner">
            <a:avLst>
              <a:gd name="adj1" fmla="val 52805"/>
              <a:gd name="adj2" fmla="val 210611"/>
            </a:avLst>
          </a:prstGeom>
          <a:solidFill>
            <a:schemeClr val="accent6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1447212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733C0BC-C241-46AF-963C-CBDED36083B0}">
  <ds:schemaRefs>
    <ds:schemaRef ds:uri="http://schemas.microsoft.com/office/infopath/2007/PartnerControls"/>
    <ds:schemaRef ds:uri="http://schemas.microsoft.com/office/2006/documentManagement/types"/>
    <ds:schemaRef ds:uri="http://schemas.openxmlformats.org/package/2006/metadata/core-properties"/>
    <ds:schemaRef ds:uri="http://purl.org/dc/dcmitype/"/>
    <ds:schemaRef ds:uri="http://www.w3.org/XML/1998/namespace"/>
    <ds:schemaRef ds:uri="http://schemas.microsoft.com/office/2006/metadata/properties"/>
    <ds:schemaRef ds:uri="522d4c35-b548-4432-90ae-af4376e1c4b4"/>
    <ds:schemaRef ds:uri="http://purl.org/dc/terms/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1750</TotalTime>
  <Words>364</Words>
  <Application>Microsoft Office PowerPoint</Application>
  <PresentationFormat>A4 Paper (210x297 mm)</PresentationFormat>
  <Paragraphs>112</Paragraphs>
  <Slides>9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Arial</vt:lpstr>
      <vt:lpstr>Calibri</vt:lpstr>
      <vt:lpstr>Calibri Light</vt:lpstr>
      <vt:lpstr>Cambria Math</vt:lpstr>
      <vt:lpstr>Gill Sans MT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Romy McDonald</cp:lastModifiedBy>
  <cp:revision>65</cp:revision>
  <dcterms:created xsi:type="dcterms:W3CDTF">2019-02-04T08:17:32Z</dcterms:created>
  <dcterms:modified xsi:type="dcterms:W3CDTF">2020-12-30T13:42:42Z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