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7"/>
  </p:handoutMasterIdLst>
  <p:sldIdLst>
    <p:sldId id="261" r:id="rId2"/>
    <p:sldId id="258" r:id="rId3"/>
    <p:sldId id="263" r:id="rId4"/>
    <p:sldId id="264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</p:sldIdLst>
  <p:sldSz cx="9144000" cy="6858000" type="screen4x3"/>
  <p:notesSz cx="6858000" cy="9144000"/>
  <p:embeddedFontLst>
    <p:embeddedFont>
      <p:font typeface="BPreplay" panose="02000503000000020004" charset="0"/>
      <p:regular r:id="rId18"/>
      <p:bold r:id="rId19"/>
      <p:italic r:id="rId20"/>
      <p:boldItalic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Sassoon Infant Md" panose="02000603050000020003" charset="0"/>
      <p:regular r:id="rId26"/>
    </p:embeddedFont>
    <p:embeddedFont>
      <p:font typeface="Sassoon Infant Rg" panose="02000503030000020003" charset="0"/>
      <p:regular r:id="rId27"/>
      <p:bold r:id="rId28"/>
    </p:embeddedFont>
    <p:embeddedFont>
      <p:font typeface="Twinkl" panose="020B0604020202020204" charset="0"/>
      <p:regular r:id="rId29"/>
      <p:bold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5420">
          <p15:clr>
            <a:srgbClr val="A4A3A4"/>
          </p15:clr>
        </p15:guide>
        <p15:guide id="5" orient="horz" pos="323">
          <p15:clr>
            <a:srgbClr val="A4A3A4"/>
          </p15:clr>
        </p15:guide>
        <p15:guide id="6" pos="476">
          <p15:clr>
            <a:srgbClr val="A4A3A4"/>
          </p15:clr>
        </p15:guide>
        <p15:guide id="7" orient="horz" pos="459">
          <p15:clr>
            <a:srgbClr val="A4A3A4"/>
          </p15:clr>
        </p15:guide>
        <p15:guide id="8" orient="horz" pos="3838">
          <p15:clr>
            <a:srgbClr val="A4A3A4"/>
          </p15:clr>
        </p15:guide>
        <p15:guide id="9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713"/>
    <a:srgbClr val="FDFDFD"/>
    <a:srgbClr val="A2DE60"/>
    <a:srgbClr val="AAF175"/>
    <a:srgbClr val="6AAC24"/>
    <a:srgbClr val="FBD04A"/>
    <a:srgbClr val="8BA975"/>
    <a:srgbClr val="FEF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0"/>
      </p:cViewPr>
      <p:guideLst>
        <p:guide orient="horz" pos="2160"/>
        <p:guide pos="2880"/>
        <p:guide pos="317"/>
        <p:guide pos="5420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45631D-5B84-424A-807F-266366A9CF5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C5D89F-FD3D-472E-9B9D-4F912C8DFD0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164C295-9E61-402D-AA5E-F7E56216EDDE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107F2F-202D-47D3-8AC8-BF7D8B21F7D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A46F70-F30E-4A58-883C-F2D4ECD8D51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AFDF1E0-7E65-4D2F-BEF8-AD49743D660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C7B085C-942E-4691-92D3-B24CCE67872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B2C1809B-3218-4558-892F-B1FE07A03C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643152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D918ED5-2070-4638-95E6-E7BD799C93E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CB53E57F-49DF-4C45-96AA-B074BF76E0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4812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5B5231B4-DB75-42CD-86CD-54694B796E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8143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5501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5431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5B81AAC7-441A-4CEC-B8FF-E95EA2A2CE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081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C879CB6-386F-4BB6-A7D7-B0666681493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258BF0C-0131-4622-9303-D2C31A10D4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1" r:id="rId4"/>
    <p:sldLayoutId id="2147483682" r:id="rId5"/>
    <p:sldLayoutId id="214748368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19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11" Type="http://schemas.openxmlformats.org/officeDocument/2006/relationships/image" Target="../media/image37.jpeg"/><Relationship Id="rId5" Type="http://schemas.openxmlformats.org/officeDocument/2006/relationships/image" Target="../media/image32.jpeg"/><Relationship Id="rId10" Type="http://schemas.openxmlformats.org/officeDocument/2006/relationships/image" Target="../media/image28.pn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>
            <a:extLst>
              <a:ext uri="{FF2B5EF4-FFF2-40B4-BE49-F238E27FC236}">
                <a16:creationId xmlns:a16="http://schemas.microsoft.com/office/drawing/2014/main" id="{A332552E-C08E-4604-AC10-D9899146AA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>
            <a:extLst>
              <a:ext uri="{FF2B5EF4-FFF2-40B4-BE49-F238E27FC236}">
                <a16:creationId xmlns:a16="http://schemas.microsoft.com/office/drawing/2014/main" id="{D05767A1-8486-46AE-966D-4F75D0FA9C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C93DF82-E20D-4999-A9D2-4F186A60BBBB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C712DFA-1575-4A19-964E-A17E1F4B3B95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>
            <a:extLst>
              <a:ext uri="{FF2B5EF4-FFF2-40B4-BE49-F238E27FC236}">
                <a16:creationId xmlns:a16="http://schemas.microsoft.com/office/drawing/2014/main" id="{98A82F08-007A-4410-863A-02CC5B1942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Science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 | Year 3 | Plants | Parts of Plants | Lesson 1</a:t>
            </a:r>
          </a:p>
        </p:txBody>
      </p:sp>
      <p:sp>
        <p:nvSpPr>
          <p:cNvPr id="7175" name="Text Placeholder 16">
            <a:extLst>
              <a:ext uri="{FF2B5EF4-FFF2-40B4-BE49-F238E27FC236}">
                <a16:creationId xmlns:a16="http://schemas.microsoft.com/office/drawing/2014/main" id="{7FC8D1FA-3332-42E8-A40B-77E8A7B8D2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Plants</a:t>
            </a:r>
          </a:p>
        </p:txBody>
      </p:sp>
      <p:sp>
        <p:nvSpPr>
          <p:cNvPr id="7176" name="Title 17">
            <a:extLst>
              <a:ext uri="{FF2B5EF4-FFF2-40B4-BE49-F238E27FC236}">
                <a16:creationId xmlns:a16="http://schemas.microsoft.com/office/drawing/2014/main" id="{D8749A0D-0AD2-4362-9ACD-7A2D22559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Science</a:t>
            </a:r>
          </a:p>
        </p:txBody>
      </p:sp>
      <p:pic>
        <p:nvPicPr>
          <p:cNvPr id="7177" name="Picture 2">
            <a:extLst>
              <a:ext uri="{FF2B5EF4-FFF2-40B4-BE49-F238E27FC236}">
                <a16:creationId xmlns:a16="http://schemas.microsoft.com/office/drawing/2014/main" id="{081BF66B-44A6-41FA-A195-205D5C3E11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>
            <a:extLst>
              <a:ext uri="{FF2B5EF4-FFF2-40B4-BE49-F238E27FC236}">
                <a16:creationId xmlns:a16="http://schemas.microsoft.com/office/drawing/2014/main" id="{9ACE2ECA-661A-4C1E-961C-4BAD94B614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1">
            <a:extLst>
              <a:ext uri="{FF2B5EF4-FFF2-40B4-BE49-F238E27FC236}">
                <a16:creationId xmlns:a16="http://schemas.microsoft.com/office/drawing/2014/main" id="{1702D1DA-0A6D-4309-B0A4-693CA033AC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18175"/>
            <a:ext cx="587375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2D4A476-8709-4F8E-9274-961EC12D566C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2F2BF9D1-7619-4008-8EF4-43E29E5594DA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>
            <a:extLst>
              <a:ext uri="{FF2B5EF4-FFF2-40B4-BE49-F238E27FC236}">
                <a16:creationId xmlns:a16="http://schemas.microsoft.com/office/drawing/2014/main" id="{560A4DB9-0531-4ECE-978F-FF13FE2D5838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9221" name="Title 1">
            <a:extLst>
              <a:ext uri="{FF2B5EF4-FFF2-40B4-BE49-F238E27FC236}">
                <a16:creationId xmlns:a16="http://schemas.microsoft.com/office/drawing/2014/main" id="{9EE8AE23-29C6-4504-8D9E-011B1451630C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9222" name="Content Placeholder 15">
            <a:extLst>
              <a:ext uri="{FF2B5EF4-FFF2-40B4-BE49-F238E27FC236}">
                <a16:creationId xmlns:a16="http://schemas.microsoft.com/office/drawing/2014/main" id="{B64A2FBD-A040-409E-B996-6A9C576BB8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I can name the different parts of flowering plants and explain 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their jobs.</a:t>
            </a:r>
          </a:p>
        </p:txBody>
      </p:sp>
      <p:sp>
        <p:nvSpPr>
          <p:cNvPr id="9223" name="Content Placeholder 15">
            <a:extLst>
              <a:ext uri="{FF2B5EF4-FFF2-40B4-BE49-F238E27FC236}">
                <a16:creationId xmlns:a16="http://schemas.microsoft.com/office/drawing/2014/main" id="{B13F93B0-1891-4261-BC3D-4B3FE13F9FDE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 dirty="0">
                <a:latin typeface="Twinkl" pitchFamily="2" charset="0"/>
              </a:rPr>
              <a:t>I can name the different parts of a plant.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explain the jobs that the different parts of a plant do.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C8D68B48-A624-4E0C-A43D-1A4DDD49727F}"/>
              </a:ext>
            </a:extLst>
          </p:cNvPr>
          <p:cNvSpPr/>
          <p:nvPr/>
        </p:nvSpPr>
        <p:spPr>
          <a:xfrm>
            <a:off x="755650" y="1525588"/>
            <a:ext cx="7632700" cy="1455737"/>
          </a:xfrm>
          <a:prstGeom prst="rect">
            <a:avLst/>
          </a:prstGeom>
          <a:solidFill>
            <a:srgbClr val="6295C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3" name="Title 5">
            <a:extLst>
              <a:ext uri="{FF2B5EF4-FFF2-40B4-BE49-F238E27FC236}">
                <a16:creationId xmlns:a16="http://schemas.microsoft.com/office/drawing/2014/main" id="{AA8EB1F8-F97B-4C85-AEEF-A5136AA4E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20688"/>
            <a:ext cx="8220075" cy="1277937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Plants!</a:t>
            </a:r>
          </a:p>
        </p:txBody>
      </p:sp>
      <p:sp>
        <p:nvSpPr>
          <p:cNvPr id="10244" name="Content Placeholder 6">
            <a:extLst>
              <a:ext uri="{FF2B5EF4-FFF2-40B4-BE49-F238E27FC236}">
                <a16:creationId xmlns:a16="http://schemas.microsoft.com/office/drawing/2014/main" id="{16E6E495-9A26-44C7-9896-09DE88ACD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8" y="1352550"/>
            <a:ext cx="8220075" cy="1792288"/>
          </a:xfrm>
        </p:spPr>
        <p:txBody>
          <a:bodyPr anchor="ctr"/>
          <a:lstStyle/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We are going to be learning about plants. </a:t>
            </a:r>
          </a:p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Do you recognise any of these plants? </a:t>
            </a:r>
          </a:p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Do you know what the different parts of the plants are called?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17A7F2F-D18E-4C8E-869F-E79BB13B6E81}"/>
              </a:ext>
            </a:extLst>
          </p:cNvPr>
          <p:cNvSpPr/>
          <p:nvPr/>
        </p:nvSpPr>
        <p:spPr>
          <a:xfrm>
            <a:off x="755650" y="3132138"/>
            <a:ext cx="7632700" cy="2960687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6" name="Picture 2">
            <a:extLst>
              <a:ext uri="{FF2B5EF4-FFF2-40B4-BE49-F238E27FC236}">
                <a16:creationId xmlns:a16="http://schemas.microsoft.com/office/drawing/2014/main" id="{CD72C13B-2D93-4695-8526-7DA98C603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" y="4344988"/>
            <a:ext cx="2047875" cy="197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4">
            <a:extLst>
              <a:ext uri="{FF2B5EF4-FFF2-40B4-BE49-F238E27FC236}">
                <a16:creationId xmlns:a16="http://schemas.microsoft.com/office/drawing/2014/main" id="{F97B5A96-9A16-48CA-8C98-21597E8EA0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893"/>
          <a:stretch>
            <a:fillRect/>
          </a:stretch>
        </p:blipFill>
        <p:spPr bwMode="auto">
          <a:xfrm rot="255405">
            <a:off x="6699250" y="3043238"/>
            <a:ext cx="1730375" cy="1103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>
            <a:extLst>
              <a:ext uri="{FF2B5EF4-FFF2-40B4-BE49-F238E27FC236}">
                <a16:creationId xmlns:a16="http://schemas.microsoft.com/office/drawing/2014/main" id="{058DCB11-1AF0-4436-A4DC-D1A3E25C59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92"/>
          <a:stretch>
            <a:fillRect/>
          </a:stretch>
        </p:blipFill>
        <p:spPr bwMode="auto">
          <a:xfrm>
            <a:off x="5737225" y="4140200"/>
            <a:ext cx="2752725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9">
            <a:extLst>
              <a:ext uri="{FF2B5EF4-FFF2-40B4-BE49-F238E27FC236}">
                <a16:creationId xmlns:a16="http://schemas.microsoft.com/office/drawing/2014/main" id="{424600EF-CB12-4159-B8A1-B237C19B01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46629">
            <a:off x="833438" y="3051175"/>
            <a:ext cx="1679575" cy="140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0">
            <a:extLst>
              <a:ext uri="{FF2B5EF4-FFF2-40B4-BE49-F238E27FC236}">
                <a16:creationId xmlns:a16="http://schemas.microsoft.com/office/drawing/2014/main" id="{4FB92E62-F88B-438A-BA3C-77141A0C2F8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7" b="2116"/>
          <a:stretch>
            <a:fillRect/>
          </a:stretch>
        </p:blipFill>
        <p:spPr bwMode="auto">
          <a:xfrm>
            <a:off x="2532063" y="3132138"/>
            <a:ext cx="1679575" cy="29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16">
            <a:extLst>
              <a:ext uri="{FF2B5EF4-FFF2-40B4-BE49-F238E27FC236}">
                <a16:creationId xmlns:a16="http://schemas.microsoft.com/office/drawing/2014/main" id="{0F288A6B-DC8F-430E-93E3-0C40D019A33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0223">
            <a:off x="5399088" y="3246438"/>
            <a:ext cx="1335087" cy="141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18">
            <a:extLst>
              <a:ext uri="{FF2B5EF4-FFF2-40B4-BE49-F238E27FC236}">
                <a16:creationId xmlns:a16="http://schemas.microsoft.com/office/drawing/2014/main" id="{5E90A226-CBC9-46A0-9807-E51D09DBB8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288"/>
          <a:stretch>
            <a:fillRect/>
          </a:stretch>
        </p:blipFill>
        <p:spPr bwMode="auto">
          <a:xfrm rot="-1008267">
            <a:off x="3168650" y="3105150"/>
            <a:ext cx="2384425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14756A4-F525-4FD1-ADCF-AD434D202D65}"/>
              </a:ext>
            </a:extLst>
          </p:cNvPr>
          <p:cNvSpPr/>
          <p:nvPr/>
        </p:nvSpPr>
        <p:spPr>
          <a:xfrm rot="658017">
            <a:off x="4294188" y="3894138"/>
            <a:ext cx="442912" cy="465137"/>
          </a:xfrm>
          <a:prstGeom prst="rect">
            <a:avLst/>
          </a:prstGeom>
          <a:solidFill>
            <a:srgbClr val="FBD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54" name="Picture 15">
            <a:extLst>
              <a:ext uri="{FF2B5EF4-FFF2-40B4-BE49-F238E27FC236}">
                <a16:creationId xmlns:a16="http://schemas.microsoft.com/office/drawing/2014/main" id="{DAD1227B-2138-415C-A17C-8FD18A13044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763" y="3940175"/>
            <a:ext cx="155733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61FE938-0C56-4BF4-97F3-6B1815B7DB6B}"/>
              </a:ext>
            </a:extLst>
          </p:cNvPr>
          <p:cNvSpPr/>
          <p:nvPr/>
        </p:nvSpPr>
        <p:spPr>
          <a:xfrm>
            <a:off x="755650" y="1714500"/>
            <a:ext cx="3128963" cy="4191000"/>
          </a:xfrm>
          <a:prstGeom prst="rect">
            <a:avLst/>
          </a:prstGeom>
          <a:solidFill>
            <a:srgbClr val="FFD71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5">
            <a:extLst>
              <a:ext uri="{FF2B5EF4-FFF2-40B4-BE49-F238E27FC236}">
                <a16:creationId xmlns:a16="http://schemas.microsoft.com/office/drawing/2014/main" id="{2C90E8D4-397D-438B-B57E-7A780A727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20688"/>
            <a:ext cx="8220075" cy="1277937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Parts of a Plant Activity 1</a:t>
            </a:r>
          </a:p>
        </p:txBody>
      </p:sp>
      <p:sp>
        <p:nvSpPr>
          <p:cNvPr id="11268" name="Content Placeholder 6">
            <a:extLst>
              <a:ext uri="{FF2B5EF4-FFF2-40B4-BE49-F238E27FC236}">
                <a16:creationId xmlns:a16="http://schemas.microsoft.com/office/drawing/2014/main" id="{691F7D7F-B899-4467-B787-786492AB1D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14500"/>
            <a:ext cx="3128963" cy="4191000"/>
          </a:xfrm>
        </p:spPr>
        <p:txBody>
          <a:bodyPr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Plants have different parts that do different jobs.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Do you know the names of the different parts of a plant?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Work with a partner to fill in the blank labels on the plant on your activity sheet.</a:t>
            </a:r>
          </a:p>
        </p:txBody>
      </p:sp>
      <p:pic>
        <p:nvPicPr>
          <p:cNvPr id="11269" name="Pairs">
            <a:extLst>
              <a:ext uri="{FF2B5EF4-FFF2-40B4-BE49-F238E27FC236}">
                <a16:creationId xmlns:a16="http://schemas.microsoft.com/office/drawing/2014/main" id="{1281CFE0-9F3B-4FAD-805A-D5468E78E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1B0C43E-FC16-475D-BAE7-E262B2CADBC9}"/>
              </a:ext>
            </a:extLst>
          </p:cNvPr>
          <p:cNvSpPr/>
          <p:nvPr/>
        </p:nvSpPr>
        <p:spPr>
          <a:xfrm>
            <a:off x="4019550" y="1714500"/>
            <a:ext cx="4368800" cy="4191000"/>
          </a:xfrm>
          <a:prstGeom prst="rect">
            <a:avLst/>
          </a:prstGeom>
          <a:solidFill>
            <a:srgbClr val="A2DE6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5E5A3E-D932-48AF-9BF1-E7DB680575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605" y="1525588"/>
            <a:ext cx="3228833" cy="4567237"/>
          </a:xfrm>
          <a:prstGeom prst="rect">
            <a:avLst/>
          </a:prstGeom>
          <a:ln w="9525">
            <a:solidFill>
              <a:schemeClr val="tx1"/>
            </a:solidFill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oppy">
            <a:extLst>
              <a:ext uri="{FF2B5EF4-FFF2-40B4-BE49-F238E27FC236}">
                <a16:creationId xmlns:a16="http://schemas.microsoft.com/office/drawing/2014/main" id="{666F0F33-DDA1-411C-9999-302396924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779" y="2037378"/>
            <a:ext cx="2414916" cy="4055447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0F1E8706-73C9-4260-B275-08DFF8177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20688"/>
            <a:ext cx="8220075" cy="175577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Parts of a Plant: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How Did You Do?</a:t>
            </a:r>
          </a:p>
        </p:txBody>
      </p:sp>
      <p:pic>
        <p:nvPicPr>
          <p:cNvPr id="12292" name="Pairs">
            <a:extLst>
              <a:ext uri="{FF2B5EF4-FFF2-40B4-BE49-F238E27FC236}">
                <a16:creationId xmlns:a16="http://schemas.microsoft.com/office/drawing/2014/main" id="{AB20900B-EDB4-40AA-B2B0-09C15B89E3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640D115-941D-48B1-B05A-A12FFC39829D}"/>
              </a:ext>
            </a:extLst>
          </p:cNvPr>
          <p:cNvSpPr/>
          <p:nvPr/>
        </p:nvSpPr>
        <p:spPr>
          <a:xfrm>
            <a:off x="962025" y="1982788"/>
            <a:ext cx="2276475" cy="7762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D21B0B-0F10-4FD3-84F8-9BF7602291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2025" y="2185988"/>
            <a:ext cx="22764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Flower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EF52A7B-C3E7-4D7E-BF38-3DC9180C6EF8}"/>
              </a:ext>
            </a:extLst>
          </p:cNvPr>
          <p:cNvSpPr/>
          <p:nvPr/>
        </p:nvSpPr>
        <p:spPr>
          <a:xfrm>
            <a:off x="5864225" y="3214725"/>
            <a:ext cx="2276475" cy="7762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EB25561-96FA-4C5B-9001-6CE0E63940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4225" y="3417925"/>
            <a:ext cx="2276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Stem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E7ECE47-D8A7-4853-B905-5E722AB97757}"/>
              </a:ext>
            </a:extLst>
          </p:cNvPr>
          <p:cNvSpPr/>
          <p:nvPr/>
        </p:nvSpPr>
        <p:spPr>
          <a:xfrm>
            <a:off x="962025" y="3946700"/>
            <a:ext cx="2276475" cy="7747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D02D0F-5D20-4BDA-9D20-821F2AA456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6313" y="4149900"/>
            <a:ext cx="22621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Leaves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D1A49F3-258C-4B36-BFCB-2461E84D2649}"/>
              </a:ext>
            </a:extLst>
          </p:cNvPr>
          <p:cNvSpPr/>
          <p:nvPr/>
        </p:nvSpPr>
        <p:spPr>
          <a:xfrm>
            <a:off x="5867400" y="5122195"/>
            <a:ext cx="2276475" cy="7747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D4C1F64-7B8C-497B-9210-954F10B5EA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1688" y="5325395"/>
            <a:ext cx="22764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Roots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9CB9659-54F0-4FB0-B812-01806F516FD7}"/>
              </a:ext>
            </a:extLst>
          </p:cNvPr>
          <p:cNvCxnSpPr>
            <a:cxnSpLocks/>
            <a:stCxn id="7" idx="3"/>
          </p:cNvCxnSpPr>
          <p:nvPr/>
        </p:nvCxnSpPr>
        <p:spPr>
          <a:xfrm flipV="1">
            <a:off x="3238500" y="2370138"/>
            <a:ext cx="821772" cy="7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ECEEABB-A662-4EC0-AE9B-27DC67295FD1}"/>
              </a:ext>
            </a:extLst>
          </p:cNvPr>
          <p:cNvCxnSpPr>
            <a:cxnSpLocks/>
            <a:endCxn id="12" idx="1"/>
          </p:cNvCxnSpPr>
          <p:nvPr/>
        </p:nvCxnSpPr>
        <p:spPr>
          <a:xfrm>
            <a:off x="4513277" y="3602869"/>
            <a:ext cx="135094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FBB2D69-C907-40C8-8E45-62AB09F8CFF5}"/>
              </a:ext>
            </a:extLst>
          </p:cNvPr>
          <p:cNvCxnSpPr>
            <a:cxnSpLocks/>
            <a:stCxn id="13" idx="3"/>
          </p:cNvCxnSpPr>
          <p:nvPr/>
        </p:nvCxnSpPr>
        <p:spPr>
          <a:xfrm>
            <a:off x="3238500" y="4334050"/>
            <a:ext cx="51137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A59869E-301E-4412-AF12-DB42A5435B55}"/>
              </a:ext>
            </a:extLst>
          </p:cNvPr>
          <p:cNvCxnSpPr>
            <a:cxnSpLocks/>
          </p:cNvCxnSpPr>
          <p:nvPr/>
        </p:nvCxnSpPr>
        <p:spPr>
          <a:xfrm>
            <a:off x="5108895" y="5528595"/>
            <a:ext cx="75533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3762161-BBDD-4B29-B698-19CE644DBFA0}"/>
              </a:ext>
            </a:extLst>
          </p:cNvPr>
          <p:cNvSpPr/>
          <p:nvPr/>
        </p:nvSpPr>
        <p:spPr>
          <a:xfrm>
            <a:off x="4127500" y="1525588"/>
            <a:ext cx="4260850" cy="4567237"/>
          </a:xfrm>
          <a:prstGeom prst="rect">
            <a:avLst/>
          </a:prstGeom>
          <a:solidFill>
            <a:srgbClr val="A2DE6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3315" name="Picture 13" descr="Roots">
            <a:extLst>
              <a:ext uri="{FF2B5EF4-FFF2-40B4-BE49-F238E27FC236}">
                <a16:creationId xmlns:a16="http://schemas.microsoft.com/office/drawing/2014/main" id="{1CFA5975-7950-4493-8E44-E34C27C36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0" r="43810"/>
          <a:stretch>
            <a:fillRect/>
          </a:stretch>
        </p:blipFill>
        <p:spPr bwMode="auto">
          <a:xfrm>
            <a:off x="755650" y="1528763"/>
            <a:ext cx="3241675" cy="4564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6" name="Title 5">
            <a:extLst>
              <a:ext uri="{FF2B5EF4-FFF2-40B4-BE49-F238E27FC236}">
                <a16:creationId xmlns:a16="http://schemas.microsoft.com/office/drawing/2014/main" id="{EB20E5DA-A090-409A-B688-9FE3F056F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20688"/>
            <a:ext cx="8220075" cy="1277937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What Jobs Do They Do?</a:t>
            </a:r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5427672E-2A7B-47FC-B581-A62FC3A77698}"/>
              </a:ext>
            </a:extLst>
          </p:cNvPr>
          <p:cNvSpPr txBox="1">
            <a:spLocks/>
          </p:cNvSpPr>
          <p:nvPr/>
        </p:nvSpPr>
        <p:spPr>
          <a:xfrm>
            <a:off x="4127500" y="1525588"/>
            <a:ext cx="4260850" cy="456723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400" b="1" dirty="0">
                <a:latin typeface="Twinkl" pitchFamily="2" charset="0"/>
              </a:rPr>
              <a:t>Roots</a:t>
            </a:r>
            <a:endParaRPr lang="en-GB" b="1" dirty="0">
              <a:latin typeface="Twinkl" pitchFamily="2" charset="0"/>
            </a:endParaRP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b="1" dirty="0">
                <a:latin typeface="Twinkl" pitchFamily="2" charset="0"/>
              </a:rPr>
              <a:t>Where do we find the roots of a plant?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They grow underneath a plant, below the surface of the soil. 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Roots are usually long and are covered in small hairs.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b="1" dirty="0">
                <a:latin typeface="Twinkl" pitchFamily="2" charset="0"/>
              </a:rPr>
              <a:t>What do you think their jobs are?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The roots anchor the plant in the ground.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They absorb water and nutrients from the soil.</a:t>
            </a:r>
          </a:p>
        </p:txBody>
      </p:sp>
      <p:sp>
        <p:nvSpPr>
          <p:cNvPr id="13318" name="TextBox 21">
            <a:extLst>
              <a:ext uri="{FF2B5EF4-FFF2-40B4-BE49-F238E27FC236}">
                <a16:creationId xmlns:a16="http://schemas.microsoft.com/office/drawing/2014/main" id="{31B1F0D3-8C8A-4D71-A3BC-159DEB1BE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5750" y="6238875"/>
            <a:ext cx="3492500" cy="10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of barnoid @flickr.com) - granted under creative commons licence – attribution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0234EC7-ACDA-4A7E-8011-5BE36EE67B51}"/>
              </a:ext>
            </a:extLst>
          </p:cNvPr>
          <p:cNvSpPr/>
          <p:nvPr/>
        </p:nvSpPr>
        <p:spPr>
          <a:xfrm>
            <a:off x="4127500" y="1525588"/>
            <a:ext cx="4260850" cy="4567237"/>
          </a:xfrm>
          <a:prstGeom prst="rect">
            <a:avLst/>
          </a:prstGeom>
          <a:solidFill>
            <a:srgbClr val="A2DE6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4339" name="Picture 7" descr="Stem">
            <a:extLst>
              <a:ext uri="{FF2B5EF4-FFF2-40B4-BE49-F238E27FC236}">
                <a16:creationId xmlns:a16="http://schemas.microsoft.com/office/drawing/2014/main" id="{1DA7B999-8A07-4365-B0F8-6888B2190A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4" r="1350"/>
          <a:stretch>
            <a:fillRect/>
          </a:stretch>
        </p:blipFill>
        <p:spPr bwMode="auto">
          <a:xfrm>
            <a:off x="755650" y="1528763"/>
            <a:ext cx="3241675" cy="4564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0" name="Title 5">
            <a:extLst>
              <a:ext uri="{FF2B5EF4-FFF2-40B4-BE49-F238E27FC236}">
                <a16:creationId xmlns:a16="http://schemas.microsoft.com/office/drawing/2014/main" id="{BDDE965B-6138-4E84-8AAE-EC0B0B463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20688"/>
            <a:ext cx="8220075" cy="1277937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What Jobs Do They Do?</a:t>
            </a:r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1B5E7C37-C3F4-4535-BC70-9FCFB16493B7}"/>
              </a:ext>
            </a:extLst>
          </p:cNvPr>
          <p:cNvSpPr txBox="1">
            <a:spLocks/>
          </p:cNvSpPr>
          <p:nvPr/>
        </p:nvSpPr>
        <p:spPr>
          <a:xfrm>
            <a:off x="4159250" y="1525588"/>
            <a:ext cx="4229100" cy="456723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400" b="1" dirty="0">
                <a:latin typeface="Twinkl" pitchFamily="2" charset="0"/>
              </a:rPr>
              <a:t>Stem or Trunk</a:t>
            </a:r>
            <a:endParaRPr lang="en-GB" b="1" dirty="0">
              <a:latin typeface="Twinkl" pitchFamily="2" charset="0"/>
            </a:endParaRP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b="1" dirty="0">
                <a:latin typeface="Twinkl" pitchFamily="2" charset="0"/>
              </a:rPr>
              <a:t>What is a stem or trunk?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Branches, leaves and flowers grow from the stem or trunk.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A trunk is woody, and often has a layer of bark around it.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b="1" dirty="0">
                <a:latin typeface="Twinkl" pitchFamily="2" charset="0"/>
              </a:rPr>
              <a:t>What job does it do?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The stem or trunk holds the plant up.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It also carries water and nutrients from the roots to the leaves. </a:t>
            </a:r>
          </a:p>
        </p:txBody>
      </p:sp>
      <p:sp>
        <p:nvSpPr>
          <p:cNvPr id="14342" name="TextBox 21">
            <a:extLst>
              <a:ext uri="{FF2B5EF4-FFF2-40B4-BE49-F238E27FC236}">
                <a16:creationId xmlns:a16="http://schemas.microsoft.com/office/drawing/2014/main" id="{15E75E7A-D631-46A4-8519-9254BA4B14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5750" y="6238875"/>
            <a:ext cx="3492500" cy="10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of tonrulkens @flickr.com) - granted under creative commons licence – attribution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8B29FF0-2AE6-4D01-8A81-67EBB8D7997D}"/>
              </a:ext>
            </a:extLst>
          </p:cNvPr>
          <p:cNvSpPr/>
          <p:nvPr/>
        </p:nvSpPr>
        <p:spPr>
          <a:xfrm>
            <a:off x="4127500" y="1525588"/>
            <a:ext cx="4260850" cy="4567237"/>
          </a:xfrm>
          <a:prstGeom prst="rect">
            <a:avLst/>
          </a:prstGeom>
          <a:solidFill>
            <a:srgbClr val="A2DE6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3" name="Picture 7" descr="Leaf">
            <a:extLst>
              <a:ext uri="{FF2B5EF4-FFF2-40B4-BE49-F238E27FC236}">
                <a16:creationId xmlns:a16="http://schemas.microsoft.com/office/drawing/2014/main" id="{5705DACA-D287-49C7-B524-60A7D8802C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2" r="2650"/>
          <a:stretch>
            <a:fillRect/>
          </a:stretch>
        </p:blipFill>
        <p:spPr bwMode="auto">
          <a:xfrm>
            <a:off x="755650" y="1528763"/>
            <a:ext cx="3241675" cy="4564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4" name="Title 5">
            <a:extLst>
              <a:ext uri="{FF2B5EF4-FFF2-40B4-BE49-F238E27FC236}">
                <a16:creationId xmlns:a16="http://schemas.microsoft.com/office/drawing/2014/main" id="{33652D25-A015-461E-A30C-5E53690C12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20688"/>
            <a:ext cx="8220075" cy="1277937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What Jobs Do They Do?</a:t>
            </a:r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A035429A-4CF3-42D8-A3AC-9F4ABA354336}"/>
              </a:ext>
            </a:extLst>
          </p:cNvPr>
          <p:cNvSpPr txBox="1">
            <a:spLocks/>
          </p:cNvSpPr>
          <p:nvPr/>
        </p:nvSpPr>
        <p:spPr>
          <a:xfrm>
            <a:off x="4127500" y="1525588"/>
            <a:ext cx="4260850" cy="456723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400" b="1" dirty="0">
                <a:latin typeface="Twinkl" pitchFamily="2" charset="0"/>
              </a:rPr>
              <a:t>Leaves</a:t>
            </a:r>
            <a:endParaRPr lang="en-GB" b="1" dirty="0">
              <a:latin typeface="Twinkl" pitchFamily="2" charset="0"/>
            </a:endParaRP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b="1" dirty="0">
                <a:latin typeface="Twinkl" pitchFamily="2" charset="0"/>
              </a:rPr>
              <a:t>What job do leaves do?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The leaves make food for the plant using sunlight and carbon dioxide from the air.</a:t>
            </a:r>
          </a:p>
        </p:txBody>
      </p:sp>
      <p:sp>
        <p:nvSpPr>
          <p:cNvPr id="15366" name="TextBox 21">
            <a:extLst>
              <a:ext uri="{FF2B5EF4-FFF2-40B4-BE49-F238E27FC236}">
                <a16:creationId xmlns:a16="http://schemas.microsoft.com/office/drawing/2014/main" id="{1A99526F-9532-4134-B333-BE05B7B9B3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5750" y="6238875"/>
            <a:ext cx="3492500" cy="10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of  leaf watoru @flickr.com) - granted under creative commons licence – attribution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>
            <a:extLst>
              <a:ext uri="{FF2B5EF4-FFF2-40B4-BE49-F238E27FC236}">
                <a16:creationId xmlns:a16="http://schemas.microsoft.com/office/drawing/2014/main" id="{7F30AB5F-23D3-4E3A-B844-61646EC6B0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6" r="8405"/>
          <a:stretch>
            <a:fillRect/>
          </a:stretch>
        </p:blipFill>
        <p:spPr bwMode="auto">
          <a:xfrm>
            <a:off x="755650" y="1528763"/>
            <a:ext cx="3241675" cy="456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le 5">
            <a:extLst>
              <a:ext uri="{FF2B5EF4-FFF2-40B4-BE49-F238E27FC236}">
                <a16:creationId xmlns:a16="http://schemas.microsoft.com/office/drawing/2014/main" id="{00A4D832-B4B9-4BF0-92B5-0850E852D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20688"/>
            <a:ext cx="8220075" cy="1277937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What Jobs Do They Do?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3AC9795-7058-4049-B461-43982A75C291}"/>
              </a:ext>
            </a:extLst>
          </p:cNvPr>
          <p:cNvSpPr/>
          <p:nvPr/>
        </p:nvSpPr>
        <p:spPr>
          <a:xfrm>
            <a:off x="4127500" y="1525588"/>
            <a:ext cx="4260850" cy="4567237"/>
          </a:xfrm>
          <a:prstGeom prst="rect">
            <a:avLst/>
          </a:prstGeom>
          <a:solidFill>
            <a:srgbClr val="A2DE6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65E6738C-ED86-4DCD-9531-EBBE9C3EDFC7}"/>
              </a:ext>
            </a:extLst>
          </p:cNvPr>
          <p:cNvSpPr txBox="1">
            <a:spLocks/>
          </p:cNvSpPr>
          <p:nvPr/>
        </p:nvSpPr>
        <p:spPr>
          <a:xfrm>
            <a:off x="4127500" y="1525588"/>
            <a:ext cx="4260850" cy="436562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400" b="1" dirty="0">
                <a:latin typeface="Twinkl" pitchFamily="2" charset="0"/>
              </a:rPr>
              <a:t>Flowers</a:t>
            </a:r>
            <a:endParaRPr lang="en-GB" b="1" dirty="0">
              <a:latin typeface="Twinkl" pitchFamily="2" charset="0"/>
            </a:endParaRP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b="1" dirty="0">
                <a:latin typeface="Twinkl" pitchFamily="2" charset="0"/>
              </a:rPr>
              <a:t>Do you know what the flower’s job is?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Flowers are brightly coloured to attract insects and birds.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The insects carry pollen to other flowers.  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Flowers use the pollen to make seeds to grow new plants.</a:t>
            </a:r>
          </a:p>
        </p:txBody>
      </p:sp>
      <p:sp>
        <p:nvSpPr>
          <p:cNvPr id="16390" name="TextBox 21">
            <a:extLst>
              <a:ext uri="{FF2B5EF4-FFF2-40B4-BE49-F238E27FC236}">
                <a16:creationId xmlns:a16="http://schemas.microsoft.com/office/drawing/2014/main" id="{8A8DCB2A-6828-4795-931F-5A336B1DD5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5750" y="6238875"/>
            <a:ext cx="3492500" cy="10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of Puzzler4879 @flickr.com) - granted under creative commons licence – attribution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6FE7B0D-4DCF-4F26-AFD8-88064FE8B24E}"/>
              </a:ext>
            </a:extLst>
          </p:cNvPr>
          <p:cNvSpPr/>
          <p:nvPr/>
        </p:nvSpPr>
        <p:spPr>
          <a:xfrm>
            <a:off x="755650" y="1519238"/>
            <a:ext cx="7632700" cy="1163637"/>
          </a:xfrm>
          <a:prstGeom prst="rect">
            <a:avLst/>
          </a:prstGeom>
          <a:solidFill>
            <a:srgbClr val="FFD71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1" name="Title 5">
            <a:extLst>
              <a:ext uri="{FF2B5EF4-FFF2-40B4-BE49-F238E27FC236}">
                <a16:creationId xmlns:a16="http://schemas.microsoft.com/office/drawing/2014/main" id="{892C6131-2732-44A1-9C65-4A41A619A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20688"/>
            <a:ext cx="8220075" cy="1277937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What Can You Remember?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46B7D58-06C2-4E0D-AFF2-FDC554E31702}"/>
              </a:ext>
            </a:extLst>
          </p:cNvPr>
          <p:cNvSpPr/>
          <p:nvPr/>
        </p:nvSpPr>
        <p:spPr>
          <a:xfrm>
            <a:off x="755650" y="2754313"/>
            <a:ext cx="7632700" cy="3338512"/>
          </a:xfrm>
          <a:prstGeom prst="rect">
            <a:avLst/>
          </a:prstGeom>
          <a:solidFill>
            <a:srgbClr val="FFD7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4B007B6E-7B27-45DA-AB95-091AE668B9CB}"/>
              </a:ext>
            </a:extLst>
          </p:cNvPr>
          <p:cNvSpPr txBox="1">
            <a:spLocks/>
          </p:cNvSpPr>
          <p:nvPr/>
        </p:nvSpPr>
        <p:spPr>
          <a:xfrm>
            <a:off x="755650" y="1425575"/>
            <a:ext cx="7632700" cy="135096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Look at these pictures of the different parts of a plant.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What can you remember about the job or jobs each part does.</a:t>
            </a:r>
          </a:p>
        </p:txBody>
      </p:sp>
      <p:grpSp>
        <p:nvGrpSpPr>
          <p:cNvPr id="17414" name="Group 1">
            <a:extLst>
              <a:ext uri="{FF2B5EF4-FFF2-40B4-BE49-F238E27FC236}">
                <a16:creationId xmlns:a16="http://schemas.microsoft.com/office/drawing/2014/main" id="{C7AE576C-6188-47E5-B999-E412D9D3A03E}"/>
              </a:ext>
            </a:extLst>
          </p:cNvPr>
          <p:cNvGrpSpPr>
            <a:grpSpLocks/>
          </p:cNvGrpSpPr>
          <p:nvPr/>
        </p:nvGrpSpPr>
        <p:grpSpPr bwMode="auto">
          <a:xfrm>
            <a:off x="885825" y="2855913"/>
            <a:ext cx="7362825" cy="3179762"/>
            <a:chOff x="876300" y="2797499"/>
            <a:chExt cx="7362825" cy="3179438"/>
          </a:xfrm>
        </p:grpSpPr>
        <p:pic>
          <p:nvPicPr>
            <p:cNvPr id="17416" name="Picture 13">
              <a:extLst>
                <a:ext uri="{FF2B5EF4-FFF2-40B4-BE49-F238E27FC236}">
                  <a16:creationId xmlns:a16="http://schemas.microsoft.com/office/drawing/2014/main" id="{9CBB86BA-827C-47F8-A0D5-2E8A7275D8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552" r="13290"/>
            <a:stretch>
              <a:fillRect/>
            </a:stretch>
          </p:blipFill>
          <p:spPr bwMode="auto">
            <a:xfrm>
              <a:off x="6486524" y="2824162"/>
              <a:ext cx="1752601" cy="3152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7" name="Picture 15" descr="Leaf">
              <a:extLst>
                <a:ext uri="{FF2B5EF4-FFF2-40B4-BE49-F238E27FC236}">
                  <a16:creationId xmlns:a16="http://schemas.microsoft.com/office/drawing/2014/main" id="{1F59B01B-B965-4E19-8FC2-352ACA0E19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3" t="17117" r="240" b="10751"/>
            <a:stretch>
              <a:fillRect/>
            </a:stretch>
          </p:blipFill>
          <p:spPr bwMode="auto">
            <a:xfrm rot="-5400000">
              <a:off x="3909218" y="3517105"/>
              <a:ext cx="3167064" cy="17526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17418" name="Picture 7" descr="Stem">
              <a:extLst>
                <a:ext uri="{FF2B5EF4-FFF2-40B4-BE49-F238E27FC236}">
                  <a16:creationId xmlns:a16="http://schemas.microsoft.com/office/drawing/2014/main" id="{4A4E4B05-4065-4E50-8973-4D634D344BC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329" r="12851"/>
            <a:stretch>
              <a:fillRect/>
            </a:stretch>
          </p:blipFill>
          <p:spPr bwMode="auto">
            <a:xfrm>
              <a:off x="2746374" y="2797500"/>
              <a:ext cx="1752601" cy="3165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17419" name="Picture 17" descr="Roots">
              <a:extLst>
                <a:ext uri="{FF2B5EF4-FFF2-40B4-BE49-F238E27FC236}">
                  <a16:creationId xmlns:a16="http://schemas.microsoft.com/office/drawing/2014/main" id="{AD1BFA6E-1C97-48BD-A2A6-6D16F3A552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800" r="54254"/>
            <a:stretch>
              <a:fillRect/>
            </a:stretch>
          </p:blipFill>
          <p:spPr bwMode="auto">
            <a:xfrm>
              <a:off x="876300" y="2797499"/>
              <a:ext cx="1752600" cy="31651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pic>
        <p:nvPicPr>
          <p:cNvPr id="17415" name="Talking Partners">
            <a:extLst>
              <a:ext uri="{FF2B5EF4-FFF2-40B4-BE49-F238E27FC236}">
                <a16:creationId xmlns:a16="http://schemas.microsoft.com/office/drawing/2014/main" id="{157F7190-9E58-43BD-A5CE-3E60245D1B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CBF9687-BCDE-463D-877E-3DF6642D57FC}"/>
              </a:ext>
            </a:extLst>
          </p:cNvPr>
          <p:cNvSpPr/>
          <p:nvPr/>
        </p:nvSpPr>
        <p:spPr>
          <a:xfrm>
            <a:off x="755650" y="1714500"/>
            <a:ext cx="3128963" cy="4191000"/>
          </a:xfrm>
          <a:prstGeom prst="rect">
            <a:avLst/>
          </a:prstGeom>
          <a:solidFill>
            <a:srgbClr val="FFD71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5" name="Title 5">
            <a:extLst>
              <a:ext uri="{FF2B5EF4-FFF2-40B4-BE49-F238E27FC236}">
                <a16:creationId xmlns:a16="http://schemas.microsoft.com/office/drawing/2014/main" id="{555A08D8-AF23-4F46-BA0E-55B29435C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20688"/>
            <a:ext cx="8220075" cy="1277937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Fun Facts Activity 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3A64855-6536-411F-9B44-044A57154DD7}"/>
              </a:ext>
            </a:extLst>
          </p:cNvPr>
          <p:cNvSpPr/>
          <p:nvPr/>
        </p:nvSpPr>
        <p:spPr>
          <a:xfrm>
            <a:off x="4019550" y="1714500"/>
            <a:ext cx="4368800" cy="4191000"/>
          </a:xfrm>
          <a:prstGeom prst="rect">
            <a:avLst/>
          </a:prstGeom>
          <a:solidFill>
            <a:srgbClr val="A2DE6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1F67CDD5-77AC-4A43-9143-90B44BB2066B}"/>
              </a:ext>
            </a:extLst>
          </p:cNvPr>
          <p:cNvSpPr txBox="1">
            <a:spLocks/>
          </p:cNvSpPr>
          <p:nvPr/>
        </p:nvSpPr>
        <p:spPr>
          <a:xfrm>
            <a:off x="755650" y="1714500"/>
            <a:ext cx="3128963" cy="41910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Now is your chance to show what you have learnt! 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Your job is to create a folding leaflet to explain the function of the different parts of a plant. 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Choose your level of difficulty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D62BD8-8B24-45B4-A7BB-17DCB583A4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3" t="4274" r="49288" b="12203"/>
          <a:stretch/>
        </p:blipFill>
        <p:spPr>
          <a:xfrm>
            <a:off x="4630759" y="1522403"/>
            <a:ext cx="3300370" cy="457042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439" name="Individual Work">
            <a:extLst>
              <a:ext uri="{FF2B5EF4-FFF2-40B4-BE49-F238E27FC236}">
                <a16:creationId xmlns:a16="http://schemas.microsoft.com/office/drawing/2014/main" id="{AEC7B4D5-2F85-4DFF-B7B0-D70F227F36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9CD25B76-BB33-49C7-B97D-2440C88000D6}"/>
              </a:ext>
            </a:extLst>
          </p:cNvPr>
          <p:cNvSpPr/>
          <p:nvPr/>
        </p:nvSpPr>
        <p:spPr>
          <a:xfrm>
            <a:off x="755650" y="1525588"/>
            <a:ext cx="7632700" cy="1028700"/>
          </a:xfrm>
          <a:prstGeom prst="rect">
            <a:avLst/>
          </a:prstGeom>
          <a:solidFill>
            <a:srgbClr val="FFD71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59" name="Title 5">
            <a:extLst>
              <a:ext uri="{FF2B5EF4-FFF2-40B4-BE49-F238E27FC236}">
                <a16:creationId xmlns:a16="http://schemas.microsoft.com/office/drawing/2014/main" id="{F244D086-F573-4660-92F5-C770B44A7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20688"/>
            <a:ext cx="8220075" cy="1277937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Pairs Game Extension</a:t>
            </a:r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538A6CC5-B65F-44C8-9AA7-FBAFC238FFC9}"/>
              </a:ext>
            </a:extLst>
          </p:cNvPr>
          <p:cNvSpPr txBox="1">
            <a:spLocks/>
          </p:cNvSpPr>
          <p:nvPr/>
        </p:nvSpPr>
        <p:spPr>
          <a:xfrm>
            <a:off x="755650" y="1277938"/>
            <a:ext cx="7632700" cy="15240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Twinkl" pitchFamily="2" charset="0"/>
              </a:rPr>
              <a:t>Play with another member of your family. Use your Pairs Cards to try to match a picture of a part of a plant with its function. The winner is the person with the most pairs.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64A139A-7D2D-4F7E-8027-51A53AF8CC19}"/>
              </a:ext>
            </a:extLst>
          </p:cNvPr>
          <p:cNvSpPr/>
          <p:nvPr/>
        </p:nvSpPr>
        <p:spPr>
          <a:xfrm>
            <a:off x="755650" y="2657475"/>
            <a:ext cx="7632700" cy="3378200"/>
          </a:xfrm>
          <a:prstGeom prst="rect">
            <a:avLst/>
          </a:prstGeom>
          <a:solidFill>
            <a:srgbClr val="FFD71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9462" name="Picture 2">
            <a:extLst>
              <a:ext uri="{FF2B5EF4-FFF2-40B4-BE49-F238E27FC236}">
                <a16:creationId xmlns:a16="http://schemas.microsoft.com/office/drawing/2014/main" id="{4447F30E-3949-4537-8ED9-FB2975726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563" y="2600325"/>
            <a:ext cx="2468562" cy="34925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3" name="Picture 3">
            <a:extLst>
              <a:ext uri="{FF2B5EF4-FFF2-40B4-BE49-F238E27FC236}">
                <a16:creationId xmlns:a16="http://schemas.microsoft.com/office/drawing/2014/main" id="{761F43FE-0DCA-4A39-84C7-148AB5D545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76411">
            <a:off x="4379913" y="2889250"/>
            <a:ext cx="1085850" cy="10795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Picture 8">
            <a:extLst>
              <a:ext uri="{FF2B5EF4-FFF2-40B4-BE49-F238E27FC236}">
                <a16:creationId xmlns:a16="http://schemas.microsoft.com/office/drawing/2014/main" id="{4311ACB0-4DC3-4B9D-90F2-C3E1E9ACBA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1090">
            <a:off x="7002463" y="2833688"/>
            <a:ext cx="1085850" cy="10795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10">
            <a:extLst>
              <a:ext uri="{FF2B5EF4-FFF2-40B4-BE49-F238E27FC236}">
                <a16:creationId xmlns:a16="http://schemas.microsoft.com/office/drawing/2014/main" id="{9E3E774C-C308-4818-AC70-5CFA75FA73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9642">
            <a:off x="6972300" y="4081463"/>
            <a:ext cx="1071563" cy="10795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1">
            <a:extLst>
              <a:ext uri="{FF2B5EF4-FFF2-40B4-BE49-F238E27FC236}">
                <a16:creationId xmlns:a16="http://schemas.microsoft.com/office/drawing/2014/main" id="{3508915B-F09B-41C6-B9D8-6CCC52F6B5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12440">
            <a:off x="4076700" y="4371975"/>
            <a:ext cx="1071563" cy="5000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7" name="Picture 12">
            <a:extLst>
              <a:ext uri="{FF2B5EF4-FFF2-40B4-BE49-F238E27FC236}">
                <a16:creationId xmlns:a16="http://schemas.microsoft.com/office/drawing/2014/main" id="{F630F604-2AC3-414E-BC6D-FAF7ED47F1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6450">
            <a:off x="5700713" y="4125913"/>
            <a:ext cx="1071562" cy="4984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8" name="Picture 13">
            <a:extLst>
              <a:ext uri="{FF2B5EF4-FFF2-40B4-BE49-F238E27FC236}">
                <a16:creationId xmlns:a16="http://schemas.microsoft.com/office/drawing/2014/main" id="{0D213B7D-C878-4FFF-A368-ACD4C27964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9677">
            <a:off x="7035800" y="5300663"/>
            <a:ext cx="1071563" cy="5000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9" name="Picture 15">
            <a:extLst>
              <a:ext uri="{FF2B5EF4-FFF2-40B4-BE49-F238E27FC236}">
                <a16:creationId xmlns:a16="http://schemas.microsoft.com/office/drawing/2014/main" id="{F351E1E8-BBE7-454B-87D5-E100E63E7D9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35672">
            <a:off x="5797550" y="3309938"/>
            <a:ext cx="1071563" cy="5000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70" name="Individual Work">
            <a:extLst>
              <a:ext uri="{FF2B5EF4-FFF2-40B4-BE49-F238E27FC236}">
                <a16:creationId xmlns:a16="http://schemas.microsoft.com/office/drawing/2014/main" id="{DDC69C78-A402-4B22-8B7E-BA0177E2A7D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1" name="Picture 1">
            <a:extLst>
              <a:ext uri="{FF2B5EF4-FFF2-40B4-BE49-F238E27FC236}">
                <a16:creationId xmlns:a16="http://schemas.microsoft.com/office/drawing/2014/main" id="{C504890B-77CE-4C6F-8D79-2A1DFF4A066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51" t="35803" r="4771" b="48766"/>
          <a:stretch>
            <a:fillRect/>
          </a:stretch>
        </p:blipFill>
        <p:spPr bwMode="auto">
          <a:xfrm rot="-493642">
            <a:off x="5232400" y="4846638"/>
            <a:ext cx="1076325" cy="10572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DD0D6934-C071-4C82-9370-24C9EA561E73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7AA45658-5F3A-4F8F-99F6-DC2377227036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0484" name="Title 1">
            <a:extLst>
              <a:ext uri="{FF2B5EF4-FFF2-40B4-BE49-F238E27FC236}">
                <a16:creationId xmlns:a16="http://schemas.microsoft.com/office/drawing/2014/main" id="{A2B8AAF4-2E86-4BF7-942C-B49EE16008BE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20485" name="Title 1">
            <a:extLst>
              <a:ext uri="{FF2B5EF4-FFF2-40B4-BE49-F238E27FC236}">
                <a16:creationId xmlns:a16="http://schemas.microsoft.com/office/drawing/2014/main" id="{BBA23306-F88E-41AE-B3C1-5213B2BEC371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20486" name="Content Placeholder 15">
            <a:extLst>
              <a:ext uri="{FF2B5EF4-FFF2-40B4-BE49-F238E27FC236}">
                <a16:creationId xmlns:a16="http://schemas.microsoft.com/office/drawing/2014/main" id="{B57370EB-B71C-447B-B7FC-12D9F9831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I can name the different parts of flowering plants and explain 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their jobs.</a:t>
            </a:r>
          </a:p>
        </p:txBody>
      </p:sp>
      <p:sp>
        <p:nvSpPr>
          <p:cNvPr id="20487" name="Content Placeholder 15">
            <a:extLst>
              <a:ext uri="{FF2B5EF4-FFF2-40B4-BE49-F238E27FC236}">
                <a16:creationId xmlns:a16="http://schemas.microsoft.com/office/drawing/2014/main" id="{CBF6E12B-8DD7-45C7-B630-875C804DB405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I can name the different parts of a plant.</a:t>
            </a:r>
          </a:p>
          <a:p>
            <a:pPr eaLnBrk="1" hangingPunct="1"/>
            <a:r>
              <a:rPr lang="en-GB" altLang="en-US">
                <a:latin typeface="Twinkl" pitchFamily="2" charset="0"/>
              </a:rPr>
              <a:t>I can explain the jobs that the different parts of a plant do.</a:t>
            </a:r>
          </a:p>
        </p:txBody>
      </p:sp>
      <p:pic>
        <p:nvPicPr>
          <p:cNvPr id="20488" name="Picture 7">
            <a:extLst>
              <a:ext uri="{FF2B5EF4-FFF2-40B4-BE49-F238E27FC236}">
                <a16:creationId xmlns:a16="http://schemas.microsoft.com/office/drawing/2014/main" id="{CDA443C7-02AF-412B-82DC-AC0579C23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1292</TotalTime>
  <Words>592</Words>
  <Application>Microsoft Office PowerPoint</Application>
  <PresentationFormat>On-screen Show (4:3)</PresentationFormat>
  <Paragraphs>69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Twinkl</vt:lpstr>
      <vt:lpstr>BPreplay</vt:lpstr>
      <vt:lpstr>Sassoon Infant Rg</vt:lpstr>
      <vt:lpstr>Arial</vt:lpstr>
      <vt:lpstr>Calibri</vt:lpstr>
      <vt:lpstr>Sassoon Infant Md</vt:lpstr>
      <vt:lpstr>Office Theme</vt:lpstr>
      <vt:lpstr>Science</vt:lpstr>
      <vt:lpstr>PowerPoint Presentation</vt:lpstr>
      <vt:lpstr>PowerPoint Presentation</vt:lpstr>
      <vt:lpstr>Plants!</vt:lpstr>
      <vt:lpstr>Parts of a Plant Activity 1</vt:lpstr>
      <vt:lpstr>Parts of a Plant: How Did You Do?</vt:lpstr>
      <vt:lpstr>What Jobs Do They Do?</vt:lpstr>
      <vt:lpstr>What Jobs Do They Do?</vt:lpstr>
      <vt:lpstr>What Jobs Do They Do?</vt:lpstr>
      <vt:lpstr>What Jobs Do They Do?</vt:lpstr>
      <vt:lpstr>What Can You Remember?</vt:lpstr>
      <vt:lpstr>Fun Facts Activity 2</vt:lpstr>
      <vt:lpstr>Pairs Game Extension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Romy McDonald</cp:lastModifiedBy>
  <cp:revision>96</cp:revision>
  <dcterms:created xsi:type="dcterms:W3CDTF">2014-10-01T16:09:27Z</dcterms:created>
  <dcterms:modified xsi:type="dcterms:W3CDTF">2021-02-10T15:13:32Z</dcterms:modified>
</cp:coreProperties>
</file>