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6"/>
  </p:notesMasterIdLst>
  <p:sldIdLst>
    <p:sldId id="271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  <p:sldId id="418" r:id="rId15"/>
    <p:sldId id="419" r:id="rId16"/>
    <p:sldId id="420" r:id="rId17"/>
    <p:sldId id="421" r:id="rId18"/>
    <p:sldId id="422" r:id="rId19"/>
    <p:sldId id="423" r:id="rId20"/>
    <p:sldId id="425" r:id="rId21"/>
    <p:sldId id="429" r:id="rId22"/>
    <p:sldId id="430" r:id="rId23"/>
    <p:sldId id="431" r:id="rId24"/>
    <p:sldId id="432" r:id="rId2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39B6"/>
    <a:srgbClr val="FADC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94" autoAdjust="0"/>
    <p:restoredTop sz="84489" autoAdjust="0"/>
  </p:normalViewPr>
  <p:slideViewPr>
    <p:cSldViewPr snapToGrid="0" showGuides="1">
      <p:cViewPr varScale="1">
        <p:scale>
          <a:sx n="72" d="100"/>
          <a:sy n="72" d="100"/>
        </p:scale>
        <p:origin x="1164" y="60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6212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9115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1702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98508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1172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4582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0163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7277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1773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5198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94148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72338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64410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42811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84271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6234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1555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9013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© White</a:t>
            </a:r>
            <a:r>
              <a:rPr lang="en-GB" sz="1200" baseline="0" dirty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/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/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12" Type="http://schemas.openxmlformats.org/officeDocument/2006/relationships/image" Target="../media/image30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11" Type="http://schemas.openxmlformats.org/officeDocument/2006/relationships/image" Target="../media/image29.emf"/><Relationship Id="rId5" Type="http://schemas.openxmlformats.org/officeDocument/2006/relationships/image" Target="../media/image31.png"/><Relationship Id="rId10" Type="http://schemas.openxmlformats.org/officeDocument/2006/relationships/image" Target="../media/image28.emf"/><Relationship Id="rId4" Type="http://schemas.openxmlformats.org/officeDocument/2006/relationships/image" Target="../media/image30.png"/><Relationship Id="rId9" Type="http://schemas.openxmlformats.org/officeDocument/2006/relationships/image" Target="../media/image27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kumimoji="0" lang="en-GB" altLang="en-US" sz="24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Spring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Block 5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Fractions</a:t>
            </a:r>
            <a:endParaRPr kumimoji="0" lang="en-GB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6273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b="1" dirty="0">
                    <a:latin typeface="Gill Sans MT" panose="020B0502020104020203" pitchFamily="34" charset="0"/>
                  </a:rPr>
                  <a:t>True or False?</a:t>
                </a:r>
              </a:p>
              <a:p>
                <a:endParaRPr lang="en-GB" sz="2800" b="1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latin typeface="Cambria Math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of the shape is shaded.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627310"/>
              </a:xfrm>
              <a:prstGeom prst="rect">
                <a:avLst/>
              </a:prstGeom>
              <a:blipFill>
                <a:blip r:embed="rId3"/>
                <a:stretch>
                  <a:fillRect l="-2725" t="-19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Isosceles Triangle 2"/>
          <p:cNvSpPr/>
          <p:nvPr/>
        </p:nvSpPr>
        <p:spPr>
          <a:xfrm>
            <a:off x="4397846" y="2366965"/>
            <a:ext cx="1214651" cy="1047113"/>
          </a:xfrm>
          <a:prstGeom prst="triangl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Isosceles Triangle 5"/>
          <p:cNvSpPr/>
          <p:nvPr/>
        </p:nvSpPr>
        <p:spPr>
          <a:xfrm>
            <a:off x="3776872" y="3441304"/>
            <a:ext cx="1214651" cy="1047113"/>
          </a:xfrm>
          <a:prstGeom prst="triangl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Isosceles Triangle 6"/>
          <p:cNvSpPr/>
          <p:nvPr/>
        </p:nvSpPr>
        <p:spPr>
          <a:xfrm>
            <a:off x="5024438" y="3441303"/>
            <a:ext cx="1214651" cy="1047113"/>
          </a:xfrm>
          <a:prstGeom prst="triangle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Isosceles Triangle 8"/>
          <p:cNvSpPr/>
          <p:nvPr/>
        </p:nvSpPr>
        <p:spPr>
          <a:xfrm flipV="1">
            <a:off x="4391537" y="3430500"/>
            <a:ext cx="1214651" cy="1047113"/>
          </a:xfrm>
          <a:prstGeom prst="triangle">
            <a:avLst/>
          </a:prstGeom>
          <a:solidFill>
            <a:schemeClr val="accent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Sort the fractions into the table.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Are there any boxes in the table empty?</a:t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Why?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6100351"/>
              </p:ext>
            </p:extLst>
          </p:nvPr>
        </p:nvGraphicFramePr>
        <p:xfrm>
          <a:off x="1613307" y="1359613"/>
          <a:ext cx="6237471" cy="3184234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20791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91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791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317614">
                <a:tc>
                  <a:txBody>
                    <a:bodyPr/>
                    <a:lstStyle/>
                    <a:p>
                      <a:pPr algn="ctr"/>
                      <a:endParaRPr lang="en-US" sz="14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Fractions equal to one whole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Fractions less than one whole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33310"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Unit fractions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3310"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Non-unit fractions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2040152" y="5397782"/>
                <a:ext cx="477422" cy="718458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0152" y="5397782"/>
                <a:ext cx="477422" cy="71845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solidFill>
                  <a:schemeClr val="accent6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3516464" y="5397782"/>
                <a:ext cx="477422" cy="718458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6464" y="5397782"/>
                <a:ext cx="477422" cy="71845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>
                <a:solidFill>
                  <a:schemeClr val="accent6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4254620" y="5397782"/>
                <a:ext cx="477422" cy="718458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4620" y="5397782"/>
                <a:ext cx="477422" cy="71845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ln>
                <a:solidFill>
                  <a:schemeClr val="accent6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4992776" y="5397782"/>
                <a:ext cx="477422" cy="718458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2776" y="5397782"/>
                <a:ext cx="477422" cy="71845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  <a:ln>
                <a:solidFill>
                  <a:schemeClr val="accent6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5730932" y="5397782"/>
                <a:ext cx="477422" cy="718458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0932" y="5397782"/>
                <a:ext cx="477422" cy="71845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  <a:ln>
                <a:solidFill>
                  <a:schemeClr val="accent6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6469088" y="5397782"/>
                <a:ext cx="477422" cy="718458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9088" y="5397782"/>
                <a:ext cx="477422" cy="71845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  <a:ln>
                <a:solidFill>
                  <a:schemeClr val="accent6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7207247" y="5397782"/>
                <a:ext cx="477422" cy="718458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07247" y="5397782"/>
                <a:ext cx="477422" cy="718458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  <a:ln>
                <a:solidFill>
                  <a:schemeClr val="accent6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2778308" y="5397782"/>
                <a:ext cx="477422" cy="718458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8308" y="5397782"/>
                <a:ext cx="477422" cy="718458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  <a:ln>
                <a:solidFill>
                  <a:schemeClr val="accent6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10102847" y="2023211"/>
                <a:ext cx="477422" cy="718458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02847" y="2023211"/>
                <a:ext cx="477422" cy="718458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  <a:ln>
                <a:solidFill>
                  <a:schemeClr val="accent6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019756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Teddy says,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Does Teddy have any pizza left?</a:t>
            </a:r>
            <a:br>
              <a:rPr lang="en-GB" sz="2800" dirty="0">
                <a:latin typeface="Gill Sans MT" panose="020B0502020104020203" pitchFamily="34" charset="0"/>
              </a:rPr>
            </a:br>
            <a:r>
              <a:rPr lang="en-GB" sz="2800" dirty="0">
                <a:latin typeface="Gill Sans MT" panose="020B0502020104020203" pitchFamily="34" charset="0"/>
              </a:rPr>
              <a:t>Explain your answer.</a:t>
            </a:r>
          </a:p>
        </p:txBody>
      </p:sp>
      <p:pic>
        <p:nvPicPr>
          <p:cNvPr id="7" name="Picture 6" descr="C:\Users\Staff\AppData\Local\Microsoft\Windows\Temporary Internet Files\Content.Word\face_2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67571" y="2722059"/>
            <a:ext cx="1082940" cy="828177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ounded Rectangular Callout 7"/>
              <p:cNvSpPr/>
              <p:nvPr/>
            </p:nvSpPr>
            <p:spPr>
              <a:xfrm>
                <a:off x="2819482" y="1988510"/>
                <a:ext cx="5557378" cy="1467098"/>
              </a:xfrm>
              <a:prstGeom prst="wedgeRoundRectCallout">
                <a:avLst>
                  <a:gd name="adj1" fmla="val -59626"/>
                  <a:gd name="adj2" fmla="val 22136"/>
                  <a:gd name="adj3" fmla="val 16667"/>
                </a:avLst>
              </a:prstGeom>
              <a:solidFill>
                <a:schemeClr val="accent1">
                  <a:lumMod val="20000"/>
                  <a:lumOff val="80000"/>
                  <a:alpha val="45882"/>
                </a:schemeClr>
              </a:solidFill>
              <a:ln w="28575"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algn="ctr">
                  <a:lnSpc>
                    <a:spcPct val="107000"/>
                  </a:lnSpc>
                  <a:spcBef>
                    <a:spcPts val="0"/>
                  </a:spcBef>
                </a:pPr>
                <a:r>
                  <a:rPr lang="en-GB" sz="2800" dirty="0">
                    <a:solidFill>
                      <a:schemeClr val="tx1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I have one pizza cut into 6 equal pieces. I have eaten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mr-IN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Bariol" charset="0"/>
                            <a:cs typeface="Bariol" charset="0"/>
                          </a:rPr>
                          <m:t>6</m:t>
                        </m:r>
                      </m:num>
                      <m:den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charset="0"/>
                            <a:ea typeface="Bariol" charset="0"/>
                            <a:cs typeface="Bariol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  <a:effectLst/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of the pizza.</a:t>
                </a:r>
              </a:p>
            </p:txBody>
          </p:sp>
        </mc:Choice>
        <mc:Fallback xmlns="">
          <p:sp>
            <p:nvSpPr>
              <p:cNvPr id="8" name="Rounded Rectangular Callout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19482" y="1988510"/>
                <a:ext cx="5557378" cy="1467098"/>
              </a:xfrm>
              <a:prstGeom prst="wedgeRoundRectCallout">
                <a:avLst>
                  <a:gd name="adj1" fmla="val -59626"/>
                  <a:gd name="adj2" fmla="val 22136"/>
                  <a:gd name="adj3" fmla="val 16667"/>
                </a:avLst>
              </a:prstGeom>
              <a:blipFill>
                <a:blip r:embed="rId4"/>
                <a:stretch>
                  <a:fillRect/>
                </a:stretch>
              </a:blipFill>
              <a:ln w="28575"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425369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1080448" y="2188174"/>
            <a:ext cx="7772400" cy="186798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latin typeface="Gill Sans MT" panose="020B0502020104020203" pitchFamily="34" charset="0"/>
              </a:rPr>
              <a:t>Complete the sentence.</a:t>
            </a:r>
          </a:p>
          <a:p>
            <a:endParaRPr lang="en-GB" sz="4000" dirty="0">
              <a:latin typeface="Gill Sans MT" panose="020B0502020104020203" pitchFamily="34" charset="0"/>
            </a:endParaRPr>
          </a:p>
          <a:p>
            <a:pPr algn="ctr"/>
            <a:endParaRPr lang="en-GB" sz="2800" dirty="0">
              <a:latin typeface="Gill Sans MT" panose="020B0502020104020203" pitchFamily="34" charset="0"/>
            </a:endParaRPr>
          </a:p>
          <a:p>
            <a:pPr algn="ctr"/>
            <a:r>
              <a:rPr lang="en-GB" sz="2800" dirty="0">
                <a:latin typeface="Gill Sans MT" panose="020B0502020104020203" pitchFamily="34" charset="0"/>
              </a:rPr>
              <a:t>When a fraction is equal to a whole, the numerator and the denominator are</a:t>
            </a:r>
          </a:p>
          <a:p>
            <a:pPr algn="ctr"/>
            <a:r>
              <a:rPr lang="en-GB" sz="2800" dirty="0">
                <a:latin typeface="Gill Sans MT" panose="020B0502020104020203" pitchFamily="34" charset="0"/>
              </a:rPr>
              <a:t>______________________ .</a:t>
            </a:r>
          </a:p>
          <a:p>
            <a:pPr algn="ctr"/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Use pictures to prove your answer.</a:t>
            </a:r>
          </a:p>
        </p:txBody>
      </p:sp>
    </p:spTree>
    <p:extLst>
      <p:ext uri="{BB962C8B-B14F-4D97-AF65-F5344CB8AC3E}">
        <p14:creationId xmlns:p14="http://schemas.microsoft.com/office/powerpoint/2010/main" val="17447542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Rosie is drawing bar models to represent a whole.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She has drawn a fraction of each of her bars.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Can you complete Rosie’s bar models?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0301850"/>
              </p:ext>
            </p:extLst>
          </p:nvPr>
        </p:nvGraphicFramePr>
        <p:xfrm>
          <a:off x="2140042" y="1820567"/>
          <a:ext cx="5184000" cy="38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423541468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65587315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061162329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096833840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033090482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287084799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582695358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25725813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25099275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615067408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22140885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840040612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4444598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4164439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8111449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941272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3365748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3469080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9191991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1031229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6733883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2140042" y="2251881"/>
            <a:ext cx="862465" cy="423080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2140042" y="3547088"/>
            <a:ext cx="862465" cy="423080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140042" y="4838508"/>
            <a:ext cx="862465" cy="423080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502274" y="2013939"/>
                <a:ext cx="464024" cy="8989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2274" y="2013939"/>
                <a:ext cx="464024" cy="89896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502274" y="3325759"/>
                <a:ext cx="464024" cy="8989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28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2274" y="3325759"/>
                <a:ext cx="464024" cy="89896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502274" y="4637578"/>
                <a:ext cx="464024" cy="8989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28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2274" y="4637578"/>
                <a:ext cx="464024" cy="89896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647233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Fill in the missing values.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Explain how you got your answers.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Oval 2"/>
              <p:cNvSpPr/>
              <p:nvPr/>
            </p:nvSpPr>
            <p:spPr>
              <a:xfrm>
                <a:off x="3700077" y="2113827"/>
                <a:ext cx="1031965" cy="877909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10</m:t>
                          </m:r>
                        </m:num>
                        <m:den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Oval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0077" y="2113827"/>
                <a:ext cx="1031965" cy="877909"/>
              </a:xfrm>
              <a:prstGeom prst="ellipse">
                <a:avLst/>
              </a:prstGeom>
              <a:blipFill>
                <a:blip r:embed="rId3"/>
                <a:stretch>
                  <a:fillRect/>
                </a:stretch>
              </a:blipFill>
              <a:ln w="28575">
                <a:solidFill>
                  <a:schemeClr val="accent1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Straight Connector 5"/>
          <p:cNvCxnSpPr>
            <a:stCxn id="3" idx="3"/>
          </p:cNvCxnSpPr>
          <p:nvPr/>
        </p:nvCxnSpPr>
        <p:spPr>
          <a:xfrm flipH="1">
            <a:off x="3281194" y="2863169"/>
            <a:ext cx="570011" cy="871842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4580915" y="2863169"/>
            <a:ext cx="533238" cy="755242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Oval 22"/>
              <p:cNvSpPr/>
              <p:nvPr/>
            </p:nvSpPr>
            <p:spPr>
              <a:xfrm>
                <a:off x="2552620" y="3618411"/>
                <a:ext cx="1031965" cy="877909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6</m:t>
                          </m:r>
                        </m:num>
                        <m:den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3" name="Oval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2620" y="3618411"/>
                <a:ext cx="1031965" cy="877909"/>
              </a:xfrm>
              <a:prstGeom prst="ellipse">
                <a:avLst/>
              </a:prstGeom>
              <a:blipFill>
                <a:blip r:embed="rId4"/>
                <a:stretch>
                  <a:fillRect/>
                </a:stretch>
              </a:blipFill>
              <a:ln w="28575">
                <a:solidFill>
                  <a:schemeClr val="accent1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Oval 23"/>
          <p:cNvSpPr/>
          <p:nvPr/>
        </p:nvSpPr>
        <p:spPr>
          <a:xfrm>
            <a:off x="4732042" y="3618411"/>
            <a:ext cx="1031965" cy="8779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27" name="Straight Connector 26"/>
          <p:cNvCxnSpPr/>
          <p:nvPr/>
        </p:nvCxnSpPr>
        <p:spPr>
          <a:xfrm>
            <a:off x="5551076" y="4393250"/>
            <a:ext cx="533238" cy="755242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>
            <a:off x="4536367" y="4405217"/>
            <a:ext cx="416954" cy="78073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Oval 31"/>
              <p:cNvSpPr/>
              <p:nvPr/>
            </p:nvSpPr>
            <p:spPr>
              <a:xfrm>
                <a:off x="3811540" y="5148492"/>
                <a:ext cx="1031965" cy="877909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2" name="Oval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1540" y="5148492"/>
                <a:ext cx="1031965" cy="877909"/>
              </a:xfrm>
              <a:prstGeom prst="ellipse">
                <a:avLst/>
              </a:prstGeom>
              <a:blipFill>
                <a:blip r:embed="rId5"/>
                <a:stretch>
                  <a:fillRect/>
                </a:stretch>
              </a:blipFill>
              <a:ln w="28575">
                <a:solidFill>
                  <a:schemeClr val="accent1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Oval 32"/>
          <p:cNvSpPr/>
          <p:nvPr/>
        </p:nvSpPr>
        <p:spPr>
          <a:xfrm>
            <a:off x="5551076" y="5148492"/>
            <a:ext cx="1031965" cy="87790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59138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latin typeface="Gill Sans MT" panose="020B0502020104020203" pitchFamily="34" charset="0"/>
              </a:rPr>
              <a:t>Odd One Out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Which is the odd one out?</a:t>
            </a:r>
            <a:br>
              <a:rPr lang="en-GB" sz="2800" dirty="0">
                <a:latin typeface="Gill Sans MT" panose="020B0502020104020203" pitchFamily="34" charset="0"/>
              </a:rPr>
            </a:br>
            <a:r>
              <a:rPr lang="en-GB" sz="2800" dirty="0">
                <a:latin typeface="Gill Sans MT" panose="020B0502020104020203" pitchFamily="34" charset="0"/>
              </a:rPr>
              <a:t>Explain your answer.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9166" y="1921100"/>
            <a:ext cx="1124638" cy="254652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226709" y="1835499"/>
            <a:ext cx="510274" cy="4921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737347" y="1835499"/>
            <a:ext cx="510274" cy="492112"/>
          </a:xfrm>
          <a:prstGeom prst="rect">
            <a:avLst/>
          </a:prstGeom>
          <a:solidFill>
            <a:srgbClr val="E339B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247985" y="1835499"/>
            <a:ext cx="510274" cy="492112"/>
          </a:xfrm>
          <a:prstGeom prst="rect">
            <a:avLst/>
          </a:prstGeom>
          <a:solidFill>
            <a:srgbClr val="E339B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758623" y="1835499"/>
            <a:ext cx="510274" cy="492112"/>
          </a:xfrm>
          <a:prstGeom prst="rect">
            <a:avLst/>
          </a:prstGeom>
          <a:solidFill>
            <a:srgbClr val="E339B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716071" y="1835499"/>
            <a:ext cx="510274" cy="4921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311811" y="1835499"/>
            <a:ext cx="510274" cy="492112"/>
          </a:xfrm>
          <a:prstGeom prst="rect">
            <a:avLst/>
          </a:prstGeom>
          <a:solidFill>
            <a:srgbClr val="E339B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801175" y="1835499"/>
            <a:ext cx="510274" cy="492112"/>
          </a:xfrm>
          <a:prstGeom prst="rect">
            <a:avLst/>
          </a:prstGeom>
          <a:solidFill>
            <a:srgbClr val="E339B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290537" y="1835499"/>
            <a:ext cx="510274" cy="492112"/>
          </a:xfrm>
          <a:prstGeom prst="rect">
            <a:avLst/>
          </a:prstGeom>
          <a:solidFill>
            <a:srgbClr val="E339B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779899" y="1835499"/>
            <a:ext cx="510274" cy="492112"/>
          </a:xfrm>
          <a:prstGeom prst="rect">
            <a:avLst/>
          </a:prstGeom>
          <a:solidFill>
            <a:srgbClr val="E339B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269261" y="1835499"/>
            <a:ext cx="510274" cy="492112"/>
          </a:xfrm>
          <a:prstGeom prst="rect">
            <a:avLst/>
          </a:prstGeom>
          <a:solidFill>
            <a:srgbClr val="E339B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Oval 2"/>
          <p:cNvSpPr/>
          <p:nvPr/>
        </p:nvSpPr>
        <p:spPr>
          <a:xfrm>
            <a:off x="4066402" y="2664822"/>
            <a:ext cx="2313879" cy="201168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5-Point Star 3"/>
          <p:cNvSpPr/>
          <p:nvPr/>
        </p:nvSpPr>
        <p:spPr>
          <a:xfrm>
            <a:off x="4518724" y="2939481"/>
            <a:ext cx="347847" cy="404948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5-Point Star 20"/>
          <p:cNvSpPr/>
          <p:nvPr/>
        </p:nvSpPr>
        <p:spPr>
          <a:xfrm>
            <a:off x="4866571" y="3209345"/>
            <a:ext cx="347847" cy="404948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5-Point Star 21"/>
          <p:cNvSpPr/>
          <p:nvPr/>
        </p:nvSpPr>
        <p:spPr>
          <a:xfrm>
            <a:off x="4236076" y="3411819"/>
            <a:ext cx="347847" cy="404948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5-Point Star 22"/>
          <p:cNvSpPr/>
          <p:nvPr/>
        </p:nvSpPr>
        <p:spPr>
          <a:xfrm>
            <a:off x="5316677" y="3407464"/>
            <a:ext cx="347847" cy="404948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5-Point Star 23"/>
          <p:cNvSpPr/>
          <p:nvPr/>
        </p:nvSpPr>
        <p:spPr>
          <a:xfrm>
            <a:off x="5311055" y="2757475"/>
            <a:ext cx="347847" cy="404948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5-Point Star 24"/>
          <p:cNvSpPr/>
          <p:nvPr/>
        </p:nvSpPr>
        <p:spPr>
          <a:xfrm>
            <a:off x="5787604" y="3091542"/>
            <a:ext cx="347847" cy="404948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5-Point Star 25"/>
          <p:cNvSpPr/>
          <p:nvPr/>
        </p:nvSpPr>
        <p:spPr>
          <a:xfrm>
            <a:off x="4551324" y="3795267"/>
            <a:ext cx="347847" cy="404948"/>
          </a:xfrm>
          <a:prstGeom prst="star5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5-Point Star 26"/>
          <p:cNvSpPr/>
          <p:nvPr/>
        </p:nvSpPr>
        <p:spPr>
          <a:xfrm>
            <a:off x="4910520" y="4107185"/>
            <a:ext cx="347847" cy="404948"/>
          </a:xfrm>
          <a:prstGeom prst="star5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5-Point Star 27"/>
          <p:cNvSpPr/>
          <p:nvPr/>
        </p:nvSpPr>
        <p:spPr>
          <a:xfrm>
            <a:off x="5340450" y="3891702"/>
            <a:ext cx="347847" cy="404948"/>
          </a:xfrm>
          <a:prstGeom prst="star5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5-Point Star 28"/>
          <p:cNvSpPr/>
          <p:nvPr/>
        </p:nvSpPr>
        <p:spPr>
          <a:xfrm>
            <a:off x="5792378" y="3689228"/>
            <a:ext cx="347847" cy="404948"/>
          </a:xfrm>
          <a:prstGeom prst="star5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912420" y="2718098"/>
            <a:ext cx="2586446" cy="137607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127" y="2694043"/>
            <a:ext cx="1110966" cy="852512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1390" y="2694043"/>
            <a:ext cx="1110966" cy="85251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020" y="3254673"/>
            <a:ext cx="1110966" cy="852512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283" y="3254673"/>
            <a:ext cx="1110966" cy="85251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18"/>
          <a:stretch/>
        </p:blipFill>
        <p:spPr>
          <a:xfrm>
            <a:off x="10301294" y="761952"/>
            <a:ext cx="566400" cy="85251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728"/>
          <a:stretch/>
        </p:blipFill>
        <p:spPr>
          <a:xfrm>
            <a:off x="10240344" y="1409243"/>
            <a:ext cx="569618" cy="852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2564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Teddy is counting in tenths.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Can you spot his mistake?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7" name="Picture 16" descr="C:\Users\Staff\AppData\Local\Microsoft\Windows\Temporary Internet Files\Content.Word\face_2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65616" y="2762053"/>
            <a:ext cx="1450785" cy="1091490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Rounded Rectangular Callout 17"/>
          <p:cNvSpPr/>
          <p:nvPr/>
        </p:nvSpPr>
        <p:spPr>
          <a:xfrm>
            <a:off x="2888777" y="2373062"/>
            <a:ext cx="5716728" cy="1869472"/>
          </a:xfrm>
          <a:prstGeom prst="wedgeRoundRectCallout">
            <a:avLst>
              <a:gd name="adj1" fmla="val -65253"/>
              <a:gd name="adj2" fmla="val 7587"/>
              <a:gd name="adj3" fmla="val 16667"/>
            </a:avLst>
          </a:prstGeom>
          <a:solidFill>
            <a:schemeClr val="accent1">
              <a:lumMod val="20000"/>
              <a:lumOff val="80000"/>
              <a:alpha val="45882"/>
            </a:schemeClr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</a:pPr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Seven tenths, eight tenths, nine tenths, ten tenths, one eleventh, two elevenths, three elevenths</a:t>
            </a:r>
            <a:r>
              <a:rPr lang="mr-IN" sz="2800" dirty="0">
                <a:solidFill>
                  <a:schemeClr val="tx1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…</a:t>
            </a:r>
            <a:endParaRPr lang="en-GB" sz="2800" dirty="0">
              <a:solidFill>
                <a:schemeClr val="tx1"/>
              </a:solidFill>
              <a:effectLst/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202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80979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b="1" dirty="0">
                    <a:latin typeface="Gill Sans MT" panose="020B0502020104020203" pitchFamily="34" charset="0"/>
                  </a:rPr>
                  <a:t>True or False?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Five tenths 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mr-IN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charset="0"/>
                          </a:rPr>
                          <m:t>2</m:t>
                        </m:r>
                      </m:num>
                      <m:den>
                        <m:r>
                          <a:rPr lang="en-GB" sz="2800" i="1">
                            <a:latin typeface="Cambria Math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smaller than 7 tenths.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Five tenths 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mr-IN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charset="0"/>
                          </a:rPr>
                          <m:t>2</m:t>
                        </m:r>
                      </m:num>
                      <m:den>
                        <m:r>
                          <a:rPr lang="en-GB" sz="2800" i="1">
                            <a:latin typeface="Cambria Math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larger than three tenths.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Do you agree?</a:t>
                </a:r>
              </a:p>
              <a:p>
                <a:br>
                  <a:rPr lang="en-GB" sz="2800" dirty="0">
                    <a:latin typeface="Gill Sans MT" panose="020B0502020104020203" pitchFamily="34" charset="0"/>
                  </a:rPr>
                </a:br>
                <a:r>
                  <a:rPr lang="en-GB" sz="2800" dirty="0">
                    <a:latin typeface="Gill Sans MT" panose="020B0502020104020203" pitchFamily="34" charset="0"/>
                  </a:rPr>
                  <a:t>Explain why.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809796"/>
              </a:xfrm>
              <a:prstGeom prst="rect">
                <a:avLst/>
              </a:prstGeom>
              <a:blipFill>
                <a:blip r:embed="rId3"/>
                <a:stretch>
                  <a:fillRect l="-2725" t="-18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949643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7171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latin typeface="Gill Sans MT" panose="020B0502020104020203" pitchFamily="34" charset="0"/>
              </a:rPr>
              <a:t>True or False?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Dora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pPr algn="r"/>
            <a:endParaRPr lang="en-GB" sz="2800" dirty="0">
              <a:latin typeface="Gill Sans MT" panose="020B0502020104020203" pitchFamily="34" charset="0"/>
            </a:endParaRPr>
          </a:p>
          <a:p>
            <a:pPr algn="r"/>
            <a:r>
              <a:rPr lang="en-GB" sz="2800" dirty="0">
                <a:latin typeface="Gill Sans MT" panose="020B0502020104020203" pitchFamily="34" charset="0"/>
              </a:rPr>
              <a:t>Amir </a:t>
            </a:r>
          </a:p>
          <a:p>
            <a:pPr algn="r"/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Explain your answer.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9" name="Picture 8" descr="C:\Users\smonaghan\Desktop\images\girl_4.pn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55" t="28082" r="3871" b="24201"/>
          <a:stretch/>
        </p:blipFill>
        <p:spPr bwMode="auto">
          <a:xfrm>
            <a:off x="889551" y="1775174"/>
            <a:ext cx="1056154" cy="75125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Rounded Rectangular Callout 9"/>
          <p:cNvSpPr/>
          <p:nvPr/>
        </p:nvSpPr>
        <p:spPr>
          <a:xfrm>
            <a:off x="2368858" y="1775174"/>
            <a:ext cx="3909896" cy="918607"/>
          </a:xfrm>
          <a:prstGeom prst="wedgeRoundRectCallout">
            <a:avLst>
              <a:gd name="adj1" fmla="val -59626"/>
              <a:gd name="adj2" fmla="val 22136"/>
              <a:gd name="adj3" fmla="val 16667"/>
            </a:avLst>
          </a:prstGeom>
          <a:solidFill>
            <a:schemeClr val="accent1">
              <a:lumMod val="20000"/>
              <a:lumOff val="80000"/>
              <a:alpha val="45882"/>
            </a:schemeClr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</a:pPr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10 cm is one tenth of 1 metre</a:t>
            </a:r>
            <a:endParaRPr lang="en-GB" sz="2800" dirty="0">
              <a:solidFill>
                <a:schemeClr val="tx1"/>
              </a:solidFill>
              <a:effectLst/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11" name="Picture 10" descr="C:\Users\smonaghan\Desktop\images\face_4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7531" y="3879669"/>
            <a:ext cx="1096620" cy="860294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Rounded Rectangular Callout 11"/>
          <p:cNvSpPr/>
          <p:nvPr/>
        </p:nvSpPr>
        <p:spPr>
          <a:xfrm>
            <a:off x="4323806" y="3879669"/>
            <a:ext cx="3262878" cy="631224"/>
          </a:xfrm>
          <a:prstGeom prst="wedgeRoundRectCallout">
            <a:avLst>
              <a:gd name="adj1" fmla="val 59521"/>
              <a:gd name="adj2" fmla="val 33158"/>
              <a:gd name="adj3" fmla="val 16667"/>
            </a:avLst>
          </a:prstGeom>
          <a:solidFill>
            <a:srgbClr val="EDE2F6">
              <a:alpha val="45490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</a:pPr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10 cm is 0.1 metres.</a:t>
            </a:r>
            <a:endParaRPr lang="en-GB" sz="2800" dirty="0">
              <a:solidFill>
                <a:schemeClr val="tx1"/>
              </a:solidFill>
              <a:effectLst/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63116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87494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Gill Sans MT" panose="020B0502020104020203" pitchFamily="34" charset="0"/>
                  </a:rPr>
                  <a:t>Place the decimals and fractions on the number line.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                               </m:t>
                    </m:r>
                    <m:r>
                      <a:rPr lang="en-GB" sz="2800" i="1">
                        <a:latin typeface="Cambria Math" charset="0"/>
                      </a:rPr>
                      <m:t>0.7</m:t>
                    </m:r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   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    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   0.9   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num>
                      <m:den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   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874942"/>
              </a:xfrm>
              <a:prstGeom prst="rect">
                <a:avLst/>
              </a:prstGeom>
              <a:blipFill>
                <a:blip r:embed="rId3"/>
                <a:stretch>
                  <a:fillRect l="-1590" t="-11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2874689"/>
              </p:ext>
            </p:extLst>
          </p:nvPr>
        </p:nvGraphicFramePr>
        <p:xfrm>
          <a:off x="2532477" y="3576942"/>
          <a:ext cx="4868342" cy="243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68342">
                  <a:extLst>
                    <a:ext uri="{9D8B030D-6E8A-4147-A177-3AD203B41FA5}">
                      <a16:colId xmlns:a16="http://schemas.microsoft.com/office/drawing/2014/main" val="3756614674"/>
                    </a:ext>
                  </a:extLst>
                </a:gridCol>
              </a:tblGrid>
              <a:tr h="183640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1625618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356781" y="3820782"/>
            <a:ext cx="449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0</a:t>
            </a:r>
            <a:endParaRPr lang="en-GB" sz="1400" dirty="0">
              <a:latin typeface="Gill Sans MT" panose="020B05020201040202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76166" y="3820782"/>
            <a:ext cx="449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9492549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8710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Eva has drawn a number line.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Tommy says it is incorrect.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Do you agree with Tommy?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Explain why.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Can you draw the next three fractions?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342207"/>
              </p:ext>
            </p:extLst>
          </p:nvPr>
        </p:nvGraphicFramePr>
        <p:xfrm>
          <a:off x="2447441" y="3093320"/>
          <a:ext cx="4569201" cy="5352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27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27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527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27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5274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5274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5274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535216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00"/>
                    </a:p>
                  </a:txBody>
                  <a:tcPr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00"/>
                    </a:p>
                  </a:txBody>
                  <a:tcPr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00"/>
                    </a:p>
                  </a:txBody>
                  <a:tcPr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00"/>
                    </a:p>
                  </a:txBody>
                  <a:tcPr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947040" y="3628536"/>
                <a:ext cx="292547" cy="52155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en-GB" sz="2400" b="0" i="1" smtClean="0">
                            <a:latin typeface="Cambria Math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sz="2400" dirty="0"/>
                  <a:t> 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7040" y="3628536"/>
                <a:ext cx="292547" cy="52155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579849" y="3628152"/>
                <a:ext cx="318673" cy="52232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2400" b="0" i="1" smtClean="0">
                            <a:latin typeface="Cambria Math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sz="1200" dirty="0"/>
                  <a:t> 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9849" y="3628152"/>
                <a:ext cx="318673" cy="52232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4238784" y="3628152"/>
                <a:ext cx="318673" cy="52232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400" b="0" i="1" smtClean="0">
                            <a:latin typeface="Cambria Math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sz="1200" dirty="0"/>
                  <a:t> 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8784" y="3628152"/>
                <a:ext cx="318673" cy="52232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5611212" y="3628152"/>
                <a:ext cx="318673" cy="52232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2400" b="0" i="1" smtClean="0">
                            <a:latin typeface="Cambria Math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sz="1200" dirty="0"/>
                  <a:t> 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11212" y="3628152"/>
                <a:ext cx="318673" cy="52232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4897719" y="3628536"/>
                <a:ext cx="318673" cy="52155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400" b="0" i="1" smtClean="0">
                            <a:latin typeface="Cambria Math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sz="1200" dirty="0"/>
                  <a:t> 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7719" y="3628536"/>
                <a:ext cx="318673" cy="52155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6227162" y="3628152"/>
                <a:ext cx="318673" cy="52232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400" b="0" i="1" smtClean="0">
                            <a:latin typeface="Cambria Math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sz="1200" dirty="0"/>
                  <a:t> 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7162" y="3628152"/>
                <a:ext cx="318673" cy="52232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2298900" y="3704646"/>
            <a:ext cx="318673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400" dirty="0">
                <a:latin typeface="Gill Sans MT" panose="020B0502020104020203" pitchFamily="34" charset="0"/>
              </a:rPr>
              <a:t>1</a:t>
            </a:r>
            <a:r>
              <a:rPr lang="en-US" sz="2400" dirty="0"/>
              <a:t> </a:t>
            </a:r>
          </a:p>
        </p:txBody>
      </p:sp>
      <p:sp>
        <p:nvSpPr>
          <p:cNvPr id="4" name="Rectangle 3"/>
          <p:cNvSpPr/>
          <p:nvPr/>
        </p:nvSpPr>
        <p:spPr>
          <a:xfrm>
            <a:off x="4690772" y="3711730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Gill Sans MT" panose="020B0502020104020203" pitchFamily="34" charset="0"/>
              </a:rPr>
              <a:t>1</a:t>
            </a:r>
            <a:endParaRPr lang="en-GB" sz="2400" dirty="0">
              <a:latin typeface="Gill Sans MT" panose="020B0502020104020203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456516" y="3704646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Gill Sans MT" panose="020B0502020104020203" pitchFamily="34" charset="0"/>
              </a:rPr>
              <a:t>1</a:t>
            </a:r>
            <a:endParaRPr lang="en-GB" sz="2400" dirty="0">
              <a:latin typeface="Gill Sans MT" panose="020B0502020104020203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060849" y="3711730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Gill Sans MT" panose="020B0502020104020203" pitchFamily="34" charset="0"/>
              </a:rPr>
              <a:t>1</a:t>
            </a:r>
            <a:endParaRPr lang="en-GB" sz="2400" dirty="0">
              <a:latin typeface="Gill Sans MT" panose="020B0502020104020203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843112" y="3642132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Gill Sans MT" panose="020B0502020104020203" pitchFamily="34" charset="0"/>
              </a:rPr>
              <a:t>2</a:t>
            </a:r>
            <a:endParaRPr lang="en-GB" sz="2400" dirty="0">
              <a:latin typeface="Gill Sans MT" panose="020B0502020104020203" pitchFamily="34" charset="0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59660" y="2442447"/>
            <a:ext cx="510558" cy="52473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83905" y="2442446"/>
            <a:ext cx="510560" cy="52474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155436" y="2455392"/>
            <a:ext cx="485368" cy="49884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856328" y="2456094"/>
            <a:ext cx="483999" cy="49744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43048" y="1900733"/>
            <a:ext cx="510558" cy="52473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484885" y="2456094"/>
            <a:ext cx="483999" cy="49744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54012" y="1900732"/>
            <a:ext cx="510560" cy="52474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131224" y="2456094"/>
            <a:ext cx="483999" cy="49744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77563" y="2456094"/>
            <a:ext cx="483999" cy="49744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77563" y="1914380"/>
            <a:ext cx="483999" cy="497444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128383" y="1913678"/>
            <a:ext cx="485368" cy="498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9671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8987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Gill Sans MT" panose="020B0502020104020203" pitchFamily="34" charset="0"/>
                  </a:rPr>
                  <a:t>Alex and Jack are counting up and down in thirds.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Alex starts at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charset="0"/>
                      </a:rPr>
                      <m:t>5</m:t>
                    </m:r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latin typeface="Cambria Math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and counts backwards.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Jack starts at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charset="0"/>
                      </a:rPr>
                      <m:t>3</m:t>
                    </m:r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latin typeface="Cambria Math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and counts forwards.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What fraction will they get to at the same time?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898760"/>
              </a:xfrm>
              <a:prstGeom prst="rect">
                <a:avLst/>
              </a:prstGeom>
              <a:blipFill>
                <a:blip r:embed="rId3"/>
                <a:stretch>
                  <a:fillRect l="-1590" t="-17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480713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83829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Gill Sans MT" panose="020B0502020104020203" pitchFamily="34" charset="0"/>
                  </a:rPr>
                  <a:t>Whitney has 12 chocolates.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On Friday, she ate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latin typeface="Cambria Math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of her chocolates and gave one to her mum.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On Saturday, she ate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latin typeface="Cambria Math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of her remaining chocolates, and gave one to her brother.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On Sunday, she ate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latin typeface="Cambria Math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of her remaining chocolates.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How many chocolates does Whitney have left?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8382936"/>
              </a:xfrm>
              <a:prstGeom prst="rect">
                <a:avLst/>
              </a:prstGeom>
              <a:blipFill>
                <a:blip r:embed="rId3"/>
                <a:stretch>
                  <a:fillRect l="-1590" t="-800" r="-189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2096">
            <a:off x="5576987" y="387686"/>
            <a:ext cx="1053780" cy="1343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4343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3160575" y="2257155"/>
            <a:ext cx="3672372" cy="1318076"/>
          </a:xfrm>
          <a:prstGeom prst="roundRect">
            <a:avLst/>
          </a:prstGeom>
          <a:solidFill>
            <a:srgbClr val="00B050">
              <a:alpha val="42353"/>
            </a:srgbClr>
          </a:solidFill>
          <a:ln w="28575">
            <a:solidFill>
              <a:srgbClr val="00B05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3148049" y="3869032"/>
            <a:ext cx="3672372" cy="1318446"/>
          </a:xfrm>
          <a:prstGeom prst="roundRect">
            <a:avLst/>
          </a:prstGeom>
          <a:solidFill>
            <a:srgbClr val="7030A0">
              <a:alpha val="42353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latin typeface="Gill Sans MT" panose="020B0502020104020203" pitchFamily="34" charset="0"/>
              </a:rPr>
              <a:t>Fill in the Blanks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2930259" y="1610936"/>
                <a:ext cx="3927740" cy="31298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endParaRPr lang="en-GB" sz="2000" b="1" dirty="0">
                  <a:latin typeface="Gill Sans MT" panose="020B0502020104020203" pitchFamily="34" charset="0"/>
                </a:endParaRPr>
              </a:p>
              <a:p>
                <a:endParaRPr lang="en-GB" sz="1400" dirty="0">
                  <a:latin typeface="Gill Sans MT" panose="020B0502020104020203" pitchFamily="34" charset="0"/>
                </a:endParaRPr>
              </a:p>
              <a:p>
                <a:endParaRPr lang="en-GB" sz="1400" dirty="0">
                  <a:latin typeface="Gill Sans MT" panose="020B0502020104020203" pitchFamily="34" charset="0"/>
                </a:endParaRPr>
              </a:p>
              <a:p>
                <a:pPr algn="ctr"/>
                <a:endParaRPr lang="en-GB" sz="1400" dirty="0">
                  <a:latin typeface="Gill Sans MT" panose="020B0502020104020203" pitchFamily="34" charset="0"/>
                </a:endParaRPr>
              </a:p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en-GB" sz="2800" b="0" i="1" smtClean="0">
                            <a:latin typeface="Cambria Math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of 60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en-GB" sz="2800" b="0" i="1" smtClean="0">
                            <a:latin typeface="Cambria Math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of  	</a:t>
                </a:r>
              </a:p>
              <a:p>
                <a:pPr algn="ctr"/>
                <a:endParaRPr lang="en-GB" sz="2800" dirty="0">
                  <a:latin typeface="Gill Sans MT" panose="020B0502020104020203" pitchFamily="34" charset="0"/>
                </a:endParaRPr>
              </a:p>
              <a:p>
                <a:pPr algn="ctr"/>
                <a:endParaRPr lang="en-GB" sz="2800" dirty="0">
                  <a:latin typeface="Gill Sans MT" panose="020B0502020104020203" pitchFamily="34" charset="0"/>
                </a:endParaRPr>
              </a:p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charset="0"/>
                          </a:rPr>
                          <m:t>1</m:t>
                        </m:r>
                      </m:num>
                      <m:den/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of 50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charset="0"/>
                      </a:rPr>
                      <m:t>=</m:t>
                    </m:r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en-GB" sz="2800" b="0" i="1" smtClean="0">
                            <a:latin typeface="Cambria Math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of 25</a:t>
                </a: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0259" y="1610936"/>
                <a:ext cx="3927740" cy="3129831"/>
              </a:xfrm>
              <a:prstGeom prst="rect">
                <a:avLst/>
              </a:prstGeom>
              <a:blipFill>
                <a:blip r:embed="rId3"/>
                <a:stretch>
                  <a:fillRect b="-136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ounded Rectangle 6"/>
          <p:cNvSpPr/>
          <p:nvPr/>
        </p:nvSpPr>
        <p:spPr>
          <a:xfrm>
            <a:off x="5933400" y="2605863"/>
            <a:ext cx="624154" cy="62066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3507287" y="4432282"/>
            <a:ext cx="474139" cy="452870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66687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802668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Gill Sans MT" panose="020B0502020104020203" pitchFamily="34" charset="0"/>
                  </a:rPr>
                  <a:t>This 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latin typeface="Cambria Math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of a set of beanbags.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How many were in the whole set?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8026685"/>
              </a:xfrm>
              <a:prstGeom prst="rect">
                <a:avLst/>
              </a:prstGeom>
              <a:blipFill>
                <a:blip r:embed="rId3"/>
                <a:stretch>
                  <a:fillRect l="-1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16" t="32391" r="18905" b="24158"/>
          <a:stretch/>
        </p:blipFill>
        <p:spPr bwMode="auto">
          <a:xfrm>
            <a:off x="3418009" y="1820120"/>
            <a:ext cx="785262" cy="6494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16" t="32391" r="18905" b="24158"/>
          <a:stretch/>
        </p:blipFill>
        <p:spPr bwMode="auto">
          <a:xfrm>
            <a:off x="4271873" y="1820120"/>
            <a:ext cx="785262" cy="6494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16" t="32391" r="18905" b="24158"/>
          <a:stretch/>
        </p:blipFill>
        <p:spPr bwMode="auto">
          <a:xfrm>
            <a:off x="5138126" y="1820120"/>
            <a:ext cx="785262" cy="6494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16" t="32391" r="18905" b="24158"/>
          <a:stretch/>
        </p:blipFill>
        <p:spPr bwMode="auto">
          <a:xfrm>
            <a:off x="6021769" y="1820120"/>
            <a:ext cx="785262" cy="6494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8" name="Picture 17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16" t="32391" r="18905" b="24158"/>
          <a:stretch/>
        </p:blipFill>
        <p:spPr bwMode="auto">
          <a:xfrm>
            <a:off x="3401232" y="2759264"/>
            <a:ext cx="785262" cy="6494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9" name="Picture 18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16" t="32391" r="18905" b="24158"/>
          <a:stretch/>
        </p:blipFill>
        <p:spPr bwMode="auto">
          <a:xfrm>
            <a:off x="4255096" y="2759264"/>
            <a:ext cx="785262" cy="6494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0" name="Picture 19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16" t="32391" r="18905" b="24158"/>
          <a:stretch/>
        </p:blipFill>
        <p:spPr bwMode="auto">
          <a:xfrm>
            <a:off x="5121349" y="2759264"/>
            <a:ext cx="785262" cy="6494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1" name="Picture 20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16" t="32391" r="18905" b="24158"/>
          <a:stretch/>
        </p:blipFill>
        <p:spPr bwMode="auto">
          <a:xfrm>
            <a:off x="6004992" y="2759264"/>
            <a:ext cx="785262" cy="6494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2" name="Picture 21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16" t="32391" r="18905" b="24158"/>
          <a:stretch/>
        </p:blipFill>
        <p:spPr bwMode="auto">
          <a:xfrm>
            <a:off x="3418009" y="3698408"/>
            <a:ext cx="785262" cy="6494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3" name="Picture 22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16" t="32391" r="18905" b="24158"/>
          <a:stretch/>
        </p:blipFill>
        <p:spPr bwMode="auto">
          <a:xfrm>
            <a:off x="4271873" y="3698408"/>
            <a:ext cx="785262" cy="6494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4" name="Picture 23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16" t="32391" r="18905" b="24158"/>
          <a:stretch/>
        </p:blipFill>
        <p:spPr bwMode="auto">
          <a:xfrm>
            <a:off x="5138126" y="3698408"/>
            <a:ext cx="785262" cy="6494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5" name="Picture 24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16" t="32391" r="18905" b="24158"/>
          <a:stretch/>
        </p:blipFill>
        <p:spPr bwMode="auto">
          <a:xfrm>
            <a:off x="6021769" y="3698408"/>
            <a:ext cx="785262" cy="6494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616658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881741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Gill Sans MT" panose="020B0502020104020203" pitchFamily="34" charset="0"/>
                  </a:rPr>
                  <a:t>Ron has £28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On Friday, he spent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latin typeface="Cambria Math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of his money.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On Saturday, he spent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charset="0"/>
                          </a:rPr>
                          <m:t>2</m:t>
                        </m:r>
                      </m:num>
                      <m:den>
                        <m:r>
                          <a:rPr lang="en-GB" sz="2800" i="1">
                            <a:latin typeface="Cambria Math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of his remaining money and gave £2 to his sister.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On Sunday, he spent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latin typeface="Cambria Math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of his remaining money.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How much money does Ron have left?</a:t>
                </a:r>
                <a:br>
                  <a:rPr lang="en-GB" sz="2800" dirty="0">
                    <a:latin typeface="Gill Sans MT" panose="020B0502020104020203" pitchFamily="34" charset="0"/>
                  </a:rPr>
                </a:br>
                <a:br>
                  <a:rPr lang="en-GB" sz="2800" dirty="0">
                    <a:latin typeface="Gill Sans MT" panose="020B0502020104020203" pitchFamily="34" charset="0"/>
                  </a:rPr>
                </a:br>
                <a:r>
                  <a:rPr lang="en-GB" sz="2800" dirty="0">
                    <a:latin typeface="Gill Sans MT" panose="020B0502020104020203" pitchFamily="34" charset="0"/>
                  </a:rPr>
                  <a:t>What fraction of his original amount is this?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8817414"/>
              </a:xfrm>
              <a:prstGeom prst="rect">
                <a:avLst/>
              </a:prstGeom>
              <a:blipFill>
                <a:blip r:embed="rId3"/>
                <a:stretch>
                  <a:fillRect l="-1590" t="-7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545177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82791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 makes 3 rugby shirts.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Each rugby shirt uses 150 cm of material.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has a 600 cm roll of material.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much material is left after making the 3 shirts?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fraction of the original roll is left over?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9781" y="1428660"/>
            <a:ext cx="1076196" cy="1249226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5058" y="1428660"/>
            <a:ext cx="1076196" cy="1249226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9475" y="1428660"/>
            <a:ext cx="1076196" cy="1249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4063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889115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Alex and Eva share a bottle of juice.</a:t>
                </a: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Alex drinks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of the juice.</a:t>
                </a: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Eva drinks 200 ml of the juice.</a:t>
                </a: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One fifth of the juice is left in the bottle.</a:t>
                </a: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much did Alex drink?</a:t>
                </a:r>
              </a:p>
              <a:p>
                <a:b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</a:b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fraction of the bottle did Eva drink?</a:t>
                </a: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fraction of the drink is left?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8891152"/>
              </a:xfrm>
              <a:prstGeom prst="rect">
                <a:avLst/>
              </a:prstGeom>
              <a:blipFill>
                <a:blip r:embed="rId3"/>
                <a:stretch>
                  <a:fillRect l="-1590" t="-75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33" r="24478"/>
          <a:stretch/>
        </p:blipFill>
        <p:spPr bwMode="auto">
          <a:xfrm>
            <a:off x="6580605" y="1408630"/>
            <a:ext cx="982790" cy="155663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682247421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733C0BC-C241-46AF-963C-CBDED36083B0}">
  <ds:schemaRefs>
    <ds:schemaRef ds:uri="http://purl.org/dc/elements/1.1/"/>
    <ds:schemaRef ds:uri="http://schemas.microsoft.com/office/2006/documentManagement/types"/>
    <ds:schemaRef ds:uri="http://purl.org/dc/dcmitype/"/>
    <ds:schemaRef ds:uri="http://www.w3.org/XML/1998/namespace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522d4c35-b548-4432-90ae-af4376e1c4b4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2043</TotalTime>
  <Words>667</Words>
  <Application>Microsoft Office PowerPoint</Application>
  <PresentationFormat>A4 Paper (210x297 mm)</PresentationFormat>
  <Paragraphs>297</Paragraphs>
  <Slides>20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Arial</vt:lpstr>
      <vt:lpstr>Calibri</vt:lpstr>
      <vt:lpstr>Calibri Light</vt:lpstr>
      <vt:lpstr>Cambria Math</vt:lpstr>
      <vt:lpstr>Gill Sans MT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Romy McDonald</cp:lastModifiedBy>
  <cp:revision>111</cp:revision>
  <dcterms:created xsi:type="dcterms:W3CDTF">2019-02-04T08:17:32Z</dcterms:created>
  <dcterms:modified xsi:type="dcterms:W3CDTF">2021-02-16T13:19:51Z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