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258" r:id="rId2"/>
    <p:sldId id="264" r:id="rId3"/>
    <p:sldId id="277" r:id="rId4"/>
    <p:sldId id="276" r:id="rId5"/>
    <p:sldId id="278" r:id="rId6"/>
    <p:sldId id="275" r:id="rId7"/>
    <p:sldId id="281" r:id="rId8"/>
    <p:sldId id="280" r:id="rId9"/>
    <p:sldId id="282" r:id="rId10"/>
    <p:sldId id="283" r:id="rId11"/>
    <p:sldId id="279" r:id="rId12"/>
    <p:sldId id="285" r:id="rId13"/>
    <p:sldId id="286" r:id="rId14"/>
    <p:sldId id="287" r:id="rId15"/>
    <p:sldId id="289" r:id="rId16"/>
    <p:sldId id="288" r:id="rId17"/>
    <p:sldId id="290" r:id="rId18"/>
    <p:sldId id="291" r:id="rId19"/>
    <p:sldId id="294" r:id="rId20"/>
    <p:sldId id="293" r:id="rId21"/>
    <p:sldId id="292" r:id="rId22"/>
  </p:sldIdLst>
  <p:sldSz cx="9144000" cy="6858000" type="screen4x3"/>
  <p:notesSz cx="6858000" cy="9144000"/>
  <p:embeddedFontLst>
    <p:embeddedFont>
      <p:font typeface="Twinkl" charset="0"/>
      <p:regular r:id="rId25"/>
      <p:bold r:id="rId26"/>
    </p:embeddedFont>
    <p:embeddedFont>
      <p:font typeface="Tuffy-TTF" charset="0"/>
      <p:regular r:id="rId27"/>
      <p:bold r:id="rId28"/>
      <p:italic r:id="rId29"/>
      <p:boldItalic r:id="rId30"/>
    </p:embeddedFont>
    <p:embeddedFont>
      <p:font typeface="Tuffy" charset="0"/>
      <p:regular r:id="rId31"/>
      <p:bold r:id="rId32"/>
      <p:italic r:id="rId33"/>
      <p:boldItalic r:id="rId34"/>
    </p:embeddedFont>
    <p:embeddedFont>
      <p:font typeface="Calibri" pitchFamily="34" charset="0"/>
      <p:regular r:id="rId35"/>
      <p:bold r:id="rId36"/>
      <p:italic r:id="rId37"/>
      <p:bold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639A"/>
    <a:srgbClr val="D81D32"/>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102"/>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pPr/>
              <a:t>20/02/2021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pPr/>
              <a:t>‹#›</a:t>
            </a:fld>
            <a:endParaRPr lang="en-GB"/>
          </a:p>
        </p:txBody>
      </p:sp>
    </p:spTree>
    <p:extLst>
      <p:ext uri="{BB962C8B-B14F-4D97-AF65-F5344CB8AC3E}">
        <p14:creationId xmlns:p14="http://schemas.microsoft.com/office/powerpoint/2010/main" xmlns=""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pPr/>
              <a:t>20/02/2021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pPr/>
              <a:t>‹#›</a:t>
            </a:fld>
            <a:endParaRPr lang="en-GB"/>
          </a:p>
        </p:txBody>
      </p:sp>
    </p:spTree>
    <p:extLst>
      <p:ext uri="{BB962C8B-B14F-4D97-AF65-F5344CB8AC3E}">
        <p14:creationId xmlns:p14="http://schemas.microsoft.com/office/powerpoint/2010/main" xmlns=""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xmlns=""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xmlns=""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xmlns=""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xmlns=""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9.jpeg"/><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13.jpeg"/><Relationship Id="rId1" Type="http://schemas.openxmlformats.org/officeDocument/2006/relationships/slideLayout" Target="../slideLayouts/slideLayout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3.xml"/><Relationship Id="rId5" Type="http://schemas.openxmlformats.org/officeDocument/2006/relationships/image" Target="../media/image22.jpeg"/><Relationship Id="rId4" Type="http://schemas.openxmlformats.org/officeDocument/2006/relationships/hyperlink" Target="https://creativecommons.org/licenses/by/2.0/uk/"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3.xml"/><Relationship Id="rId5" Type="http://schemas.openxmlformats.org/officeDocument/2006/relationships/hyperlink" Target="https://creativecommons.org/licenses/by/2.0/uk/" TargetMode="Externa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26.jpeg"/><Relationship Id="rId1" Type="http://schemas.openxmlformats.org/officeDocument/2006/relationships/slideLayout" Target="../slideLayouts/slideLayout3.xml"/><Relationship Id="rId5" Type="http://schemas.openxmlformats.org/officeDocument/2006/relationships/image" Target="../media/image28.jpe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3.xml"/><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3.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Where in the World?</a:t>
            </a:r>
          </a:p>
        </p:txBody>
      </p:sp>
      <p:pic>
        <p:nvPicPr>
          <p:cNvPr id="6" name="Content Placeholder 3"/>
          <p:cNvPicPr>
            <a:picLocks noGrp="1" noChangeAspect="1"/>
          </p:cNvPicPr>
          <p:nvPr/>
        </p:nvPicPr>
        <p:blipFill rotWithShape="1">
          <a:blip r:embed="rId2" cstate="print">
            <a:extLst>
              <a:ext uri="{28A0092B-C50C-407E-A947-70E740481C1C}">
                <a14:useLocalDpi xmlns:a14="http://schemas.microsoft.com/office/drawing/2010/main" xmlns="" val="0"/>
              </a:ext>
            </a:extLst>
          </a:blip>
          <a:srcRect t="6448"/>
          <a:stretch/>
        </p:blipFill>
        <p:spPr>
          <a:xfrm>
            <a:off x="940797" y="1347366"/>
            <a:ext cx="7262407" cy="4758376"/>
          </a:xfrm>
          <a:prstGeom prst="rect">
            <a:avLst/>
          </a:prstGeom>
          <a:noFill/>
          <a:ln w="25400">
            <a:noFill/>
          </a:ln>
        </p:spPr>
      </p:pic>
      <p:grpSp>
        <p:nvGrpSpPr>
          <p:cNvPr id="18" name="Group 17"/>
          <p:cNvGrpSpPr/>
          <p:nvPr/>
        </p:nvGrpSpPr>
        <p:grpSpPr>
          <a:xfrm>
            <a:off x="1066151" y="1846451"/>
            <a:ext cx="3279346" cy="1880103"/>
            <a:chOff x="1066151" y="1846451"/>
            <a:chExt cx="3279346" cy="1880103"/>
          </a:xfrm>
        </p:grpSpPr>
        <p:sp>
          <p:nvSpPr>
            <p:cNvPr id="4" name="Rectangle 3"/>
            <p:cNvSpPr/>
            <p:nvPr/>
          </p:nvSpPr>
          <p:spPr>
            <a:xfrm>
              <a:off x="1066151" y="1846451"/>
              <a:ext cx="2817952" cy="1880103"/>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b="1" dirty="0">
                  <a:solidFill>
                    <a:schemeClr val="bg1"/>
                  </a:solidFill>
                </a:rPr>
                <a:t>United Kingdom</a:t>
              </a:r>
              <a:endParaRPr lang="en-GB" altLang="en-US" dirty="0">
                <a:solidFill>
                  <a:schemeClr val="bg1"/>
                </a:solidFill>
              </a:endParaRPr>
            </a:p>
            <a:p>
              <a:r>
                <a:rPr lang="en-GB" altLang="en-US" dirty="0">
                  <a:solidFill>
                    <a:schemeClr val="bg1"/>
                  </a:solidFill>
                </a:rPr>
                <a:t>The United Kingdom is made up of England, Scotland, Wales and Northern Ireland. It is in the Atlantic Ocean.</a:t>
              </a:r>
              <a:endParaRPr lang="en-GB" dirty="0">
                <a:solidFill>
                  <a:schemeClr val="bg1"/>
                </a:solidFill>
              </a:endParaRPr>
            </a:p>
          </p:txBody>
        </p:sp>
        <p:cxnSp>
          <p:nvCxnSpPr>
            <p:cNvPr id="11" name="Straight Connector 10"/>
            <p:cNvCxnSpPr/>
            <p:nvPr/>
          </p:nvCxnSpPr>
          <p:spPr>
            <a:xfrm>
              <a:off x="3884103" y="2961314"/>
              <a:ext cx="461394" cy="0"/>
            </a:xfrm>
            <a:prstGeom prst="line">
              <a:avLst/>
            </a:prstGeom>
            <a:ln>
              <a:solidFill>
                <a:srgbClr val="00639A"/>
              </a:solidFill>
            </a:ln>
          </p:spPr>
          <p:style>
            <a:lnRef idx="3">
              <a:schemeClr val="accent4"/>
            </a:lnRef>
            <a:fillRef idx="0">
              <a:schemeClr val="accent4"/>
            </a:fillRef>
            <a:effectRef idx="2">
              <a:schemeClr val="accent4"/>
            </a:effectRef>
            <a:fontRef idx="minor">
              <a:schemeClr val="tx1"/>
            </a:fontRef>
          </p:style>
        </p:cxnSp>
        <p:sp>
          <p:nvSpPr>
            <p:cNvPr id="13" name="Oval 12"/>
            <p:cNvSpPr/>
            <p:nvPr/>
          </p:nvSpPr>
          <p:spPr>
            <a:xfrm>
              <a:off x="4219662" y="2894202"/>
              <a:ext cx="125835" cy="125835"/>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 name="Group 14"/>
          <p:cNvGrpSpPr/>
          <p:nvPr/>
        </p:nvGrpSpPr>
        <p:grpSpPr>
          <a:xfrm>
            <a:off x="1066151" y="3998518"/>
            <a:ext cx="5912203" cy="1603104"/>
            <a:chOff x="1066151" y="3998518"/>
            <a:chExt cx="5912203" cy="1603104"/>
          </a:xfrm>
        </p:grpSpPr>
        <p:sp>
          <p:nvSpPr>
            <p:cNvPr id="10" name="Rectangle 9"/>
            <p:cNvSpPr/>
            <p:nvPr/>
          </p:nvSpPr>
          <p:spPr>
            <a:xfrm>
              <a:off x="1066151" y="3998518"/>
              <a:ext cx="2817952" cy="1603104"/>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b="1" dirty="0">
                  <a:solidFill>
                    <a:schemeClr val="bg1"/>
                  </a:solidFill>
                </a:rPr>
                <a:t>Australia</a:t>
              </a:r>
              <a:endParaRPr lang="en-GB" altLang="en-US" dirty="0">
                <a:solidFill>
                  <a:schemeClr val="bg1"/>
                </a:solidFill>
              </a:endParaRPr>
            </a:p>
            <a:p>
              <a:r>
                <a:rPr lang="en-GB" altLang="en-US" dirty="0">
                  <a:solidFill>
                    <a:schemeClr val="bg1"/>
                  </a:solidFill>
                </a:rPr>
                <a:t>Australia is a country and a continent surrounded by the Indian and Pacific Oceans.</a:t>
              </a:r>
              <a:endParaRPr lang="en-GB" dirty="0">
                <a:solidFill>
                  <a:schemeClr val="bg1"/>
                </a:solidFill>
              </a:endParaRPr>
            </a:p>
          </p:txBody>
        </p:sp>
        <p:cxnSp>
          <p:nvCxnSpPr>
            <p:cNvPr id="16" name="Straight Connector 15"/>
            <p:cNvCxnSpPr/>
            <p:nvPr/>
          </p:nvCxnSpPr>
          <p:spPr>
            <a:xfrm>
              <a:off x="3884103" y="4717779"/>
              <a:ext cx="3031334" cy="0"/>
            </a:xfrm>
            <a:prstGeom prst="line">
              <a:avLst/>
            </a:prstGeom>
            <a:ln>
              <a:solidFill>
                <a:srgbClr val="00639A"/>
              </a:solidFill>
            </a:ln>
          </p:spPr>
          <p:style>
            <a:lnRef idx="3">
              <a:schemeClr val="accent4"/>
            </a:lnRef>
            <a:fillRef idx="0">
              <a:schemeClr val="accent4"/>
            </a:fillRef>
            <a:effectRef idx="2">
              <a:schemeClr val="accent4"/>
            </a:effectRef>
            <a:fontRef idx="minor">
              <a:schemeClr val="tx1"/>
            </a:fontRef>
          </p:style>
        </p:cxnSp>
        <p:sp>
          <p:nvSpPr>
            <p:cNvPr id="17" name="Oval 16"/>
            <p:cNvSpPr/>
            <p:nvPr/>
          </p:nvSpPr>
          <p:spPr>
            <a:xfrm>
              <a:off x="6852519" y="4654862"/>
              <a:ext cx="125835" cy="125835"/>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xmlns=""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55651" y="1456930"/>
            <a:ext cx="7632700" cy="433553"/>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The weather in Australia changes over the year. Australia has different seasons of weather.</a:t>
            </a:r>
          </a:p>
        </p:txBody>
      </p:sp>
      <p:sp>
        <p:nvSpPr>
          <p:cNvPr id="7" name="Rectangle 6"/>
          <p:cNvSpPr/>
          <p:nvPr/>
        </p:nvSpPr>
        <p:spPr>
          <a:xfrm>
            <a:off x="755651" y="2068481"/>
            <a:ext cx="7632700" cy="648997"/>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AU" sz="1400" dirty="0"/>
              <a:t>In Australia, the four seasons are summer, autumn, winter and spring. The seasons are identified by the group of calendar months which they belong to. </a:t>
            </a:r>
          </a:p>
        </p:txBody>
      </p:sp>
      <p:sp>
        <p:nvSpPr>
          <p:cNvPr id="8" name="Rectangle 7"/>
          <p:cNvSpPr/>
          <p:nvPr/>
        </p:nvSpPr>
        <p:spPr>
          <a:xfrm>
            <a:off x="755651" y="2895476"/>
            <a:ext cx="7632700" cy="64899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In Summer (December, January and February), </a:t>
            </a:r>
            <a:r>
              <a:rPr lang="en-AU" sz="1400" dirty="0"/>
              <a:t>the weather is hot. Some parts of Australia are humid and other parts are dry.</a:t>
            </a:r>
            <a:endParaRPr lang="en-GB" sz="1400" dirty="0"/>
          </a:p>
        </p:txBody>
      </p:sp>
      <p:sp>
        <p:nvSpPr>
          <p:cNvPr id="9" name="Rectangle 8"/>
          <p:cNvSpPr/>
          <p:nvPr/>
        </p:nvSpPr>
        <p:spPr>
          <a:xfrm>
            <a:off x="755651" y="3722471"/>
            <a:ext cx="7632700" cy="433553"/>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In Autumn (</a:t>
            </a:r>
            <a:r>
              <a:rPr lang="en-AU" sz="1400" dirty="0"/>
              <a:t>March, April and May), the weather becomes cooler.</a:t>
            </a:r>
            <a:endParaRPr lang="en-GB" sz="1400" dirty="0"/>
          </a:p>
        </p:txBody>
      </p:sp>
      <p:sp>
        <p:nvSpPr>
          <p:cNvPr id="10" name="Rectangle 9"/>
          <p:cNvSpPr/>
          <p:nvPr/>
        </p:nvSpPr>
        <p:spPr>
          <a:xfrm>
            <a:off x="755651" y="4334022"/>
            <a:ext cx="7632700" cy="64899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In Winter (</a:t>
            </a:r>
            <a:r>
              <a:rPr lang="en-AU" sz="1400" dirty="0"/>
              <a:t>June, July and August), the weather is cold and rain</a:t>
            </a:r>
            <a:br>
              <a:rPr lang="en-AU" sz="1400" dirty="0"/>
            </a:br>
            <a:r>
              <a:rPr lang="en-AU" sz="1400" dirty="0"/>
              <a:t>and storms are common. Some places in Australia get snow.</a:t>
            </a:r>
          </a:p>
        </p:txBody>
      </p:sp>
      <p:sp>
        <p:nvSpPr>
          <p:cNvPr id="11" name="Rectangle 10"/>
          <p:cNvSpPr/>
          <p:nvPr/>
        </p:nvSpPr>
        <p:spPr>
          <a:xfrm>
            <a:off x="755651" y="5161019"/>
            <a:ext cx="7632700" cy="864440"/>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AU" sz="1400" dirty="0"/>
              <a:t>In Spring (September, October and November), the weather</a:t>
            </a:r>
            <a:br>
              <a:rPr lang="en-AU" sz="1400" dirty="0"/>
            </a:br>
            <a:r>
              <a:rPr lang="en-AU" sz="1400" dirty="0"/>
              <a:t>becomes warmer, however, it is still very mixed. There can be rain,</a:t>
            </a:r>
            <a:br>
              <a:rPr lang="en-AU" sz="1400" dirty="0"/>
            </a:br>
            <a:r>
              <a:rPr lang="en-AU" sz="1400" dirty="0"/>
              <a:t>wind and cool days.</a:t>
            </a:r>
            <a:endParaRPr lang="en-GB" sz="1400" dirty="0"/>
          </a:p>
        </p:txBody>
      </p:sp>
      <p:sp>
        <p:nvSpPr>
          <p:cNvPr id="21" name="Title 20"/>
          <p:cNvSpPr>
            <a:spLocks noGrp="1"/>
          </p:cNvSpPr>
          <p:nvPr>
            <p:ph type="title"/>
          </p:nvPr>
        </p:nvSpPr>
        <p:spPr/>
        <p:txBody>
          <a:bodyPr/>
          <a:lstStyle/>
          <a:p>
            <a:r>
              <a:rPr lang="en-GB" sz="3600" dirty="0">
                <a:latin typeface="+mn-lt"/>
              </a:rPr>
              <a:t>Weather in Australia</a:t>
            </a:r>
          </a:p>
        </p:txBody>
      </p:sp>
      <p:pic>
        <p:nvPicPr>
          <p:cNvPr id="2" name="Pictur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242372" y="583554"/>
            <a:ext cx="1145979" cy="76374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55651" y="520603"/>
            <a:ext cx="1118034" cy="889647"/>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235869" y="4220685"/>
            <a:ext cx="2152482" cy="1804774"/>
          </a:xfrm>
          <a:prstGeom prst="rect">
            <a:avLst/>
          </a:prstGeom>
        </p:spPr>
      </p:pic>
    </p:spTree>
    <p:extLst>
      <p:ext uri="{BB962C8B-B14F-4D97-AF65-F5344CB8AC3E}">
        <p14:creationId xmlns:p14="http://schemas.microsoft.com/office/powerpoint/2010/main" xmlns="" val="231090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Weather in the UK</a:t>
            </a:r>
          </a:p>
        </p:txBody>
      </p:sp>
      <p:sp>
        <p:nvSpPr>
          <p:cNvPr id="6" name="Rectangle 5"/>
          <p:cNvSpPr/>
          <p:nvPr/>
        </p:nvSpPr>
        <p:spPr>
          <a:xfrm>
            <a:off x="755651" y="1473201"/>
            <a:ext cx="7632700" cy="64899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The weather in the UK also follows a seasonal pattern, and it is similar to the weather pattern in some parts of Australia, but is opposite in the corresponding months.</a:t>
            </a:r>
          </a:p>
        </p:txBody>
      </p:sp>
      <p:sp>
        <p:nvSpPr>
          <p:cNvPr id="7" name="Rectangle 6"/>
          <p:cNvSpPr/>
          <p:nvPr/>
        </p:nvSpPr>
        <p:spPr>
          <a:xfrm>
            <a:off x="755651" y="2238827"/>
            <a:ext cx="7632700" cy="864440"/>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The Winter (December, January and February) usually sees the coldest weather. It is cold, wet and windy and it sometimes snows. The average winter temperature is around 3 degrees Celsius and the average rainfall is about 5cm.</a:t>
            </a:r>
          </a:p>
        </p:txBody>
      </p:sp>
      <p:sp>
        <p:nvSpPr>
          <p:cNvPr id="8" name="Rectangle 7"/>
          <p:cNvSpPr/>
          <p:nvPr/>
        </p:nvSpPr>
        <p:spPr>
          <a:xfrm>
            <a:off x="755651" y="3219896"/>
            <a:ext cx="7632700" cy="8644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In Spring (March, April and May), the weather turns milder. It can still be wet and windy, especially in April. The average temperature is 11 degrees Celsius and the average rainfall is 5cm.</a:t>
            </a:r>
          </a:p>
        </p:txBody>
      </p:sp>
      <p:sp>
        <p:nvSpPr>
          <p:cNvPr id="9" name="Rectangle 8"/>
          <p:cNvSpPr/>
          <p:nvPr/>
        </p:nvSpPr>
        <p:spPr>
          <a:xfrm>
            <a:off x="755651" y="4200965"/>
            <a:ext cx="7632700" cy="864440"/>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In Summer (June, July and August), the weather gets warmer.</a:t>
            </a:r>
            <a:br>
              <a:rPr lang="en-GB" sz="1400" dirty="0"/>
            </a:br>
            <a:r>
              <a:rPr lang="en-GB" sz="1400" dirty="0"/>
              <a:t>Average temperatures go up to around 19 degrees Celsius and the</a:t>
            </a:r>
            <a:br>
              <a:rPr lang="en-GB" sz="1400" dirty="0"/>
            </a:br>
            <a:r>
              <a:rPr lang="en-GB" sz="1400" dirty="0"/>
              <a:t>average rainfall is around 4.5 cm.</a:t>
            </a:r>
          </a:p>
        </p:txBody>
      </p:sp>
      <p:sp>
        <p:nvSpPr>
          <p:cNvPr id="10" name="Rectangle 9"/>
          <p:cNvSpPr/>
          <p:nvPr/>
        </p:nvSpPr>
        <p:spPr>
          <a:xfrm>
            <a:off x="755651" y="5182035"/>
            <a:ext cx="7632700" cy="8644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The Autumn (September, October and November) sees the weather</a:t>
            </a:r>
            <a:br>
              <a:rPr lang="en-GB" sz="1400" dirty="0"/>
            </a:br>
            <a:r>
              <a:rPr lang="en-GB" sz="1400" dirty="0"/>
              <a:t>turn colder and wetter. The average temperature is 13 degrees</a:t>
            </a:r>
            <a:br>
              <a:rPr lang="en-GB" sz="1400" dirty="0"/>
            </a:br>
            <a:r>
              <a:rPr lang="en-GB" sz="1400" dirty="0"/>
              <a:t>Celsius and the average rainfall is about 6cm.</a:t>
            </a:r>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235869" y="4220685"/>
            <a:ext cx="2152482" cy="1804774"/>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242372" y="583554"/>
            <a:ext cx="1145979" cy="763746"/>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55651" y="520603"/>
            <a:ext cx="1118034" cy="889647"/>
          </a:xfrm>
          <a:prstGeom prst="rect">
            <a:avLst/>
          </a:prstGeom>
        </p:spPr>
      </p:pic>
    </p:spTree>
    <p:extLst>
      <p:ext uri="{BB962C8B-B14F-4D97-AF65-F5344CB8AC3E}">
        <p14:creationId xmlns:p14="http://schemas.microsoft.com/office/powerpoint/2010/main" xmlns="" val="325821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2929824"/>
            <a:ext cx="8220075" cy="994306"/>
          </a:xfrm>
        </p:spPr>
        <p:txBody>
          <a:bodyPr/>
          <a:lstStyle/>
          <a:p>
            <a:r>
              <a:rPr lang="en-GB" sz="7200" dirty="0">
                <a:latin typeface="+mn-lt"/>
              </a:rPr>
              <a:t>Australian Fruit</a:t>
            </a:r>
          </a:p>
        </p:txBody>
      </p:sp>
    </p:spTree>
    <p:extLst>
      <p:ext uri="{BB962C8B-B14F-4D97-AF65-F5344CB8AC3E}">
        <p14:creationId xmlns:p14="http://schemas.microsoft.com/office/powerpoint/2010/main" xmlns="" val="1370801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769827"/>
            <a:ext cx="7632700" cy="77210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AU" dirty="0"/>
              <a:t>Australia grows many fruits including apples, pears, bananas, citrus fruits, pineapples and mangoes. However, these are not native.</a:t>
            </a:r>
          </a:p>
        </p:txBody>
      </p:sp>
      <p:sp>
        <p:nvSpPr>
          <p:cNvPr id="4" name="Rectangle 3"/>
          <p:cNvSpPr/>
          <p:nvPr/>
        </p:nvSpPr>
        <p:spPr>
          <a:xfrm>
            <a:off x="755650" y="1644568"/>
            <a:ext cx="4572000" cy="369332"/>
          </a:xfrm>
          <a:prstGeom prst="rect">
            <a:avLst/>
          </a:prstGeom>
        </p:spPr>
        <p:txBody>
          <a:bodyPr>
            <a:spAutoFit/>
          </a:bodyPr>
          <a:lstStyle/>
          <a:p>
            <a:r>
              <a:rPr lang="en-AU" dirty="0"/>
              <a:t>Some native fruits in Australia include: </a:t>
            </a:r>
          </a:p>
        </p:txBody>
      </p:sp>
      <p:grpSp>
        <p:nvGrpSpPr>
          <p:cNvPr id="2" name="Group 1"/>
          <p:cNvGrpSpPr/>
          <p:nvPr/>
        </p:nvGrpSpPr>
        <p:grpSpPr>
          <a:xfrm>
            <a:off x="864157" y="2257787"/>
            <a:ext cx="3537021" cy="1791716"/>
            <a:chOff x="864157" y="2257787"/>
            <a:chExt cx="3537021" cy="1791716"/>
          </a:xfrm>
        </p:grpSpPr>
        <p:pic>
          <p:nvPicPr>
            <p:cNvPr id="15" name="Picture 14"/>
            <p:cNvPicPr>
              <a:picLocks noChangeAspect="1"/>
            </p:cNvPicPr>
            <p:nvPr/>
          </p:nvPicPr>
          <p:blipFill rotWithShape="1">
            <a:blip r:embed="rId2" cstate="print">
              <a:extLst>
                <a:ext uri="{28A0092B-C50C-407E-A947-70E740481C1C}">
                  <a14:useLocalDpi xmlns:a14="http://schemas.microsoft.com/office/drawing/2010/main" xmlns="" val="0"/>
                </a:ext>
              </a:extLst>
            </a:blip>
            <a:srcRect l="2774" t="18551" r="968" b="13233"/>
            <a:stretch/>
          </p:blipFill>
          <p:spPr>
            <a:xfrm>
              <a:off x="864157" y="2257787"/>
              <a:ext cx="3534365" cy="1682670"/>
            </a:xfrm>
            <a:prstGeom prst="rect">
              <a:avLst/>
            </a:prstGeom>
            <a:ln w="107950">
              <a:solidFill>
                <a:srgbClr val="00639A"/>
              </a:solidFill>
              <a:miter lim="800000"/>
            </a:ln>
          </p:spPr>
        </p:pic>
        <p:sp>
          <p:nvSpPr>
            <p:cNvPr id="10" name="TextBox 21"/>
            <p:cNvSpPr txBox="1">
              <a:spLocks noChangeArrowheads="1"/>
            </p:cNvSpPr>
            <p:nvPr/>
          </p:nvSpPr>
          <p:spPr bwMode="auto">
            <a:xfrm>
              <a:off x="915980" y="3940457"/>
              <a:ext cx="3468064"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Finger Lime</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 by Malcolm Manners 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
          <p:nvSpPr>
            <p:cNvPr id="22" name="Rectangle 21"/>
            <p:cNvSpPr/>
            <p:nvPr/>
          </p:nvSpPr>
          <p:spPr>
            <a:xfrm>
              <a:off x="898846" y="3423481"/>
              <a:ext cx="3502332"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a:t>Finger Lime</a:t>
              </a:r>
            </a:p>
          </p:txBody>
        </p:sp>
      </p:grpSp>
      <p:grpSp>
        <p:nvGrpSpPr>
          <p:cNvPr id="7" name="Group 6"/>
          <p:cNvGrpSpPr/>
          <p:nvPr/>
        </p:nvGrpSpPr>
        <p:grpSpPr>
          <a:xfrm>
            <a:off x="864157" y="4318925"/>
            <a:ext cx="3537021" cy="1682670"/>
            <a:chOff x="864157" y="4318925"/>
            <a:chExt cx="3537021" cy="1682670"/>
          </a:xfrm>
        </p:grpSpPr>
        <p:pic>
          <p:nvPicPr>
            <p:cNvPr id="18" name="Picture 17"/>
            <p:cNvPicPr>
              <a:picLocks noChangeAspect="1"/>
            </p:cNvPicPr>
            <p:nvPr/>
          </p:nvPicPr>
          <p:blipFill rotWithShape="1">
            <a:blip r:embed="rId4" cstate="print">
              <a:extLst>
                <a:ext uri="{28A0092B-C50C-407E-A947-70E740481C1C}">
                  <a14:useLocalDpi xmlns:a14="http://schemas.microsoft.com/office/drawing/2010/main" xmlns="" val="0"/>
                </a:ext>
              </a:extLst>
            </a:blip>
            <a:srcRect t="18039" r="379" b="19177"/>
            <a:stretch/>
          </p:blipFill>
          <p:spPr>
            <a:xfrm>
              <a:off x="864157" y="4318925"/>
              <a:ext cx="3534365" cy="1682670"/>
            </a:xfrm>
            <a:prstGeom prst="rect">
              <a:avLst/>
            </a:prstGeom>
            <a:ln w="107950">
              <a:solidFill>
                <a:srgbClr val="00639A"/>
              </a:solidFill>
              <a:miter lim="800000"/>
            </a:ln>
          </p:spPr>
        </p:pic>
        <p:sp>
          <p:nvSpPr>
            <p:cNvPr id="23" name="Rectangle 22"/>
            <p:cNvSpPr/>
            <p:nvPr/>
          </p:nvSpPr>
          <p:spPr>
            <a:xfrm>
              <a:off x="898846" y="5503489"/>
              <a:ext cx="3502332"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err="1"/>
                <a:t>Quandong</a:t>
              </a:r>
              <a:endParaRPr lang="en-GB" sz="1400" b="1" dirty="0"/>
            </a:p>
          </p:txBody>
        </p:sp>
      </p:grpSp>
      <p:grpSp>
        <p:nvGrpSpPr>
          <p:cNvPr id="5" name="Group 4"/>
          <p:cNvGrpSpPr/>
          <p:nvPr/>
        </p:nvGrpSpPr>
        <p:grpSpPr>
          <a:xfrm>
            <a:off x="4757228" y="2257787"/>
            <a:ext cx="3534417" cy="1791716"/>
            <a:chOff x="4757228" y="2257787"/>
            <a:chExt cx="3534417" cy="1791716"/>
          </a:xfrm>
        </p:grpSpPr>
        <p:pic>
          <p:nvPicPr>
            <p:cNvPr id="17" name="Picture 16"/>
            <p:cNvPicPr>
              <a:picLocks noChangeAspect="1"/>
            </p:cNvPicPr>
            <p:nvPr/>
          </p:nvPicPr>
          <p:blipFill rotWithShape="1">
            <a:blip r:embed="rId5" cstate="print">
              <a:extLst>
                <a:ext uri="{28A0092B-C50C-407E-A947-70E740481C1C}">
                  <a14:useLocalDpi xmlns:a14="http://schemas.microsoft.com/office/drawing/2010/main" xmlns="" val="0"/>
                </a:ext>
              </a:extLst>
            </a:blip>
            <a:srcRect t="9624" b="19528"/>
            <a:stretch/>
          </p:blipFill>
          <p:spPr>
            <a:xfrm>
              <a:off x="4757280" y="2257787"/>
              <a:ext cx="3534365" cy="1682670"/>
            </a:xfrm>
            <a:prstGeom prst="rect">
              <a:avLst/>
            </a:prstGeom>
            <a:ln w="107950">
              <a:solidFill>
                <a:srgbClr val="00639A"/>
              </a:solidFill>
              <a:miter lim="800000"/>
            </a:ln>
          </p:spPr>
        </p:pic>
        <p:sp>
          <p:nvSpPr>
            <p:cNvPr id="14" name="TextBox 21"/>
            <p:cNvSpPr txBox="1">
              <a:spLocks noChangeArrowheads="1"/>
            </p:cNvSpPr>
            <p:nvPr/>
          </p:nvSpPr>
          <p:spPr bwMode="auto">
            <a:xfrm>
              <a:off x="4816341" y="3940457"/>
              <a:ext cx="3468064"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Kangaroo apple</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 by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tatters</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
          <p:nvSpPr>
            <p:cNvPr id="24" name="Rectangle 23"/>
            <p:cNvSpPr/>
            <p:nvPr/>
          </p:nvSpPr>
          <p:spPr>
            <a:xfrm>
              <a:off x="4757228" y="3423481"/>
              <a:ext cx="3527176"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a:t>Kangaroo Apple</a:t>
              </a:r>
              <a:endParaRPr lang="en-GB" sz="1400" b="1" dirty="0"/>
            </a:p>
          </p:txBody>
        </p:sp>
      </p:grpSp>
      <p:grpSp>
        <p:nvGrpSpPr>
          <p:cNvPr id="6" name="Group 5"/>
          <p:cNvGrpSpPr/>
          <p:nvPr/>
        </p:nvGrpSpPr>
        <p:grpSpPr>
          <a:xfrm>
            <a:off x="4757228" y="4318925"/>
            <a:ext cx="3527177" cy="1791326"/>
            <a:chOff x="4757228" y="4318925"/>
            <a:chExt cx="3527177" cy="1791326"/>
          </a:xfrm>
        </p:grpSpPr>
        <p:pic>
          <p:nvPicPr>
            <p:cNvPr id="19" name="Picture 18"/>
            <p:cNvPicPr>
              <a:picLocks noChangeAspect="1"/>
            </p:cNvPicPr>
            <p:nvPr/>
          </p:nvPicPr>
          <p:blipFill rotWithShape="1">
            <a:blip r:embed="rId6" cstate="print">
              <a:extLst>
                <a:ext uri="{28A0092B-C50C-407E-A947-70E740481C1C}">
                  <a14:useLocalDpi xmlns:a14="http://schemas.microsoft.com/office/drawing/2010/main" xmlns="" val="0"/>
                </a:ext>
              </a:extLst>
            </a:blip>
            <a:srcRect l="24307" t="178" r="13631" b="12466"/>
            <a:stretch/>
          </p:blipFill>
          <p:spPr>
            <a:xfrm rot="5400000">
              <a:off x="5679480" y="3396673"/>
              <a:ext cx="1682671" cy="3527176"/>
            </a:xfrm>
            <a:prstGeom prst="rect">
              <a:avLst/>
            </a:prstGeom>
            <a:ln w="107950">
              <a:solidFill>
                <a:srgbClr val="00639A"/>
              </a:solidFill>
              <a:miter lim="800000"/>
            </a:ln>
          </p:spPr>
        </p:pic>
        <p:sp>
          <p:nvSpPr>
            <p:cNvPr id="12" name="TextBox 21"/>
            <p:cNvSpPr txBox="1">
              <a:spLocks noChangeArrowheads="1"/>
            </p:cNvSpPr>
            <p:nvPr/>
          </p:nvSpPr>
          <p:spPr bwMode="auto">
            <a:xfrm>
              <a:off x="4816341" y="6001205"/>
              <a:ext cx="3468064"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Davidson Plum</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 by Brisbane City Council 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
          <p:nvSpPr>
            <p:cNvPr id="25" name="Rectangle 24"/>
            <p:cNvSpPr/>
            <p:nvPr/>
          </p:nvSpPr>
          <p:spPr>
            <a:xfrm>
              <a:off x="4757228" y="5503489"/>
              <a:ext cx="3527176"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a:t>Davidson Plum</a:t>
              </a:r>
            </a:p>
          </p:txBody>
        </p:sp>
      </p:grpSp>
    </p:spTree>
    <p:extLst>
      <p:ext uri="{BB962C8B-B14F-4D97-AF65-F5344CB8AC3E}">
        <p14:creationId xmlns:p14="http://schemas.microsoft.com/office/powerpoint/2010/main" xmlns="" val="373847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2929824"/>
            <a:ext cx="8220075" cy="994306"/>
          </a:xfrm>
        </p:spPr>
        <p:txBody>
          <a:bodyPr/>
          <a:lstStyle/>
          <a:p>
            <a:r>
              <a:rPr lang="en-GB" sz="7200" dirty="0">
                <a:latin typeface="+mn-lt"/>
              </a:rPr>
              <a:t>UK Fruit</a:t>
            </a:r>
          </a:p>
        </p:txBody>
      </p:sp>
    </p:spTree>
    <p:extLst>
      <p:ext uri="{BB962C8B-B14F-4D97-AF65-F5344CB8AC3E}">
        <p14:creationId xmlns:p14="http://schemas.microsoft.com/office/powerpoint/2010/main" xmlns="" val="2987301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898846" y="1628455"/>
            <a:ext cx="3563971" cy="1748534"/>
            <a:chOff x="898846" y="1628455"/>
            <a:chExt cx="3563971" cy="1748534"/>
          </a:xfrm>
        </p:grpSpPr>
        <p:grpSp>
          <p:nvGrpSpPr>
            <p:cNvPr id="6" name="Group 5"/>
            <p:cNvGrpSpPr/>
            <p:nvPr/>
          </p:nvGrpSpPr>
          <p:grpSpPr>
            <a:xfrm>
              <a:off x="994753" y="1628455"/>
              <a:ext cx="3468064" cy="1748534"/>
              <a:chOff x="994753" y="1628455"/>
              <a:chExt cx="3468064" cy="1748534"/>
            </a:xfrm>
          </p:grpSpPr>
          <p:pic>
            <p:nvPicPr>
              <p:cNvPr id="23" name="Picture 22"/>
              <p:cNvPicPr>
                <a:picLocks noChangeAspect="1"/>
              </p:cNvPicPr>
              <p:nvPr/>
            </p:nvPicPr>
            <p:blipFill rotWithShape="1">
              <a:blip r:embed="rId2" cstate="print">
                <a:extLst>
                  <a:ext uri="{28A0092B-C50C-407E-A947-70E740481C1C}">
                    <a14:useLocalDpi xmlns:a14="http://schemas.microsoft.com/office/drawing/2010/main" xmlns="" val="0"/>
                  </a:ext>
                </a:extLst>
              </a:blip>
              <a:srcRect b="28516"/>
              <a:stretch/>
            </p:blipFill>
            <p:spPr>
              <a:xfrm>
                <a:off x="1027586" y="1628455"/>
                <a:ext cx="3394378" cy="1638339"/>
              </a:xfrm>
              <a:prstGeom prst="rect">
                <a:avLst/>
              </a:prstGeom>
              <a:ln w="107950">
                <a:solidFill>
                  <a:srgbClr val="00639A"/>
                </a:solidFill>
                <a:miter lim="800000"/>
              </a:ln>
            </p:spPr>
          </p:pic>
          <p:sp>
            <p:nvSpPr>
              <p:cNvPr id="12" name="TextBox 21"/>
              <p:cNvSpPr txBox="1">
                <a:spLocks noChangeArrowheads="1"/>
              </p:cNvSpPr>
              <p:nvPr/>
            </p:nvSpPr>
            <p:spPr bwMode="auto">
              <a:xfrm>
                <a:off x="994753" y="3267943"/>
                <a:ext cx="3468064"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Gooseberries</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a:solidFill>
                      <a:schemeClr val="bg1"/>
                    </a:solidFill>
                    <a:latin typeface="Tuffy" panose="020B0603060100000000" pitchFamily="34" charset="0"/>
                    <a:ea typeface="Tuffy" panose="020B0603060100000000" pitchFamily="34" charset="0"/>
                  </a:rPr>
                  <a:t>fsse8info</a:t>
                </a:r>
                <a:r>
                  <a:rPr lang="en-GB" sz="500" dirty="0">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
          <p:nvSpPr>
            <p:cNvPr id="14" name="Rectangle 13"/>
            <p:cNvSpPr/>
            <p:nvPr/>
          </p:nvSpPr>
          <p:spPr>
            <a:xfrm>
              <a:off x="898846" y="2758439"/>
              <a:ext cx="3502332"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a:t>Gooseberry</a:t>
              </a:r>
            </a:p>
          </p:txBody>
        </p:sp>
      </p:grpSp>
      <p:grpSp>
        <p:nvGrpSpPr>
          <p:cNvPr id="5" name="Group 4"/>
          <p:cNvGrpSpPr/>
          <p:nvPr/>
        </p:nvGrpSpPr>
        <p:grpSpPr>
          <a:xfrm>
            <a:off x="898846" y="3596230"/>
            <a:ext cx="3563971" cy="1745916"/>
            <a:chOff x="898846" y="3596230"/>
            <a:chExt cx="3563971" cy="1745916"/>
          </a:xfrm>
        </p:grpSpPr>
        <p:grpSp>
          <p:nvGrpSpPr>
            <p:cNvPr id="8" name="Group 7"/>
            <p:cNvGrpSpPr/>
            <p:nvPr/>
          </p:nvGrpSpPr>
          <p:grpSpPr>
            <a:xfrm>
              <a:off x="994753" y="3596230"/>
              <a:ext cx="3468064" cy="1745916"/>
              <a:chOff x="994753" y="3596230"/>
              <a:chExt cx="3468064" cy="1745916"/>
            </a:xfrm>
          </p:grpSpPr>
          <p:pic>
            <p:nvPicPr>
              <p:cNvPr id="22" name="Picture 21"/>
              <p:cNvPicPr>
                <a:picLocks noChangeAspect="1"/>
              </p:cNvPicPr>
              <p:nvPr/>
            </p:nvPicPr>
            <p:blipFill rotWithShape="1">
              <a:blip r:embed="rId4" cstate="print">
                <a:extLst>
                  <a:ext uri="{28A0092B-C50C-407E-A947-70E740481C1C}">
                    <a14:useLocalDpi xmlns:a14="http://schemas.microsoft.com/office/drawing/2010/main" xmlns="" val="0"/>
                  </a:ext>
                </a:extLst>
              </a:blip>
              <a:srcRect t="30571" b="11024"/>
              <a:stretch/>
            </p:blipFill>
            <p:spPr>
              <a:xfrm>
                <a:off x="1027586" y="3596230"/>
                <a:ext cx="3394377" cy="1638338"/>
              </a:xfrm>
              <a:prstGeom prst="rect">
                <a:avLst/>
              </a:prstGeom>
              <a:ln w="107950">
                <a:solidFill>
                  <a:srgbClr val="00639A"/>
                </a:solidFill>
                <a:miter lim="800000"/>
              </a:ln>
            </p:spPr>
          </p:pic>
          <p:sp>
            <p:nvSpPr>
              <p:cNvPr id="24" name="TextBox 21"/>
              <p:cNvSpPr txBox="1">
                <a:spLocks noChangeArrowheads="1"/>
              </p:cNvSpPr>
              <p:nvPr/>
            </p:nvSpPr>
            <p:spPr bwMode="auto">
              <a:xfrm>
                <a:off x="994753" y="5233100"/>
                <a:ext cx="3468064"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Plums</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err="1">
                    <a:solidFill>
                      <a:schemeClr val="bg1"/>
                    </a:solidFill>
                    <a:latin typeface="Tuffy" panose="020B0603060100000000" pitchFamily="34" charset="0"/>
                    <a:ea typeface="Tuffy" panose="020B0603060100000000" pitchFamily="34" charset="0"/>
                  </a:rPr>
                  <a:t>katerha</a:t>
                </a:r>
                <a:r>
                  <a:rPr lang="en-GB" sz="500" dirty="0">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
          <p:nvSpPr>
            <p:cNvPr id="15" name="Rectangle 14"/>
            <p:cNvSpPr/>
            <p:nvPr/>
          </p:nvSpPr>
          <p:spPr>
            <a:xfrm>
              <a:off x="898846" y="4734207"/>
              <a:ext cx="3502332"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a:t>Plums</a:t>
              </a:r>
              <a:endParaRPr lang="en-GB" sz="1400" b="1" dirty="0"/>
            </a:p>
          </p:txBody>
        </p:sp>
      </p:grpSp>
      <p:grpSp>
        <p:nvGrpSpPr>
          <p:cNvPr id="3" name="Group 2"/>
          <p:cNvGrpSpPr/>
          <p:nvPr/>
        </p:nvGrpSpPr>
        <p:grpSpPr>
          <a:xfrm>
            <a:off x="4684437" y="1628456"/>
            <a:ext cx="3599967" cy="1748533"/>
            <a:chOff x="4684437" y="1628456"/>
            <a:chExt cx="3599967" cy="1748533"/>
          </a:xfrm>
        </p:grpSpPr>
        <p:grpSp>
          <p:nvGrpSpPr>
            <p:cNvPr id="7" name="Group 6"/>
            <p:cNvGrpSpPr/>
            <p:nvPr/>
          </p:nvGrpSpPr>
          <p:grpSpPr>
            <a:xfrm>
              <a:off x="4684437" y="1628456"/>
              <a:ext cx="3468064" cy="1748533"/>
              <a:chOff x="4684437" y="1628456"/>
              <a:chExt cx="3468064" cy="1748533"/>
            </a:xfrm>
          </p:grpSpPr>
          <p:pic>
            <p:nvPicPr>
              <p:cNvPr id="16" name="Picture 15"/>
              <p:cNvPicPr>
                <a:picLocks noChangeAspect="1"/>
              </p:cNvPicPr>
              <p:nvPr/>
            </p:nvPicPr>
            <p:blipFill rotWithShape="1">
              <a:blip r:embed="rId5" cstate="print">
                <a:extLst>
                  <a:ext uri="{28A0092B-C50C-407E-A947-70E740481C1C}">
                    <a14:useLocalDpi xmlns:a14="http://schemas.microsoft.com/office/drawing/2010/main" xmlns="" val="0"/>
                  </a:ext>
                </a:extLst>
              </a:blip>
              <a:srcRect t="18166" r="11211" b="18166"/>
              <a:stretch/>
            </p:blipFill>
            <p:spPr>
              <a:xfrm>
                <a:off x="4722038" y="1628456"/>
                <a:ext cx="3394376" cy="1638338"/>
              </a:xfrm>
              <a:prstGeom prst="rect">
                <a:avLst/>
              </a:prstGeom>
              <a:ln w="107950">
                <a:solidFill>
                  <a:srgbClr val="00639A"/>
                </a:solidFill>
                <a:miter lim="800000"/>
              </a:ln>
            </p:spPr>
          </p:pic>
          <p:sp>
            <p:nvSpPr>
              <p:cNvPr id="25" name="TextBox 21"/>
              <p:cNvSpPr txBox="1">
                <a:spLocks noChangeArrowheads="1"/>
              </p:cNvSpPr>
              <p:nvPr/>
            </p:nvSpPr>
            <p:spPr bwMode="auto">
              <a:xfrm>
                <a:off x="4684437" y="3267943"/>
                <a:ext cx="3468064"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blackcurrants</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altLang="en-US" sz="500" dirty="0">
                    <a:solidFill>
                      <a:schemeClr val="bg1"/>
                    </a:solidFill>
                    <a:latin typeface="Tuffy" panose="020B0603060100000000" pitchFamily="34" charset="0"/>
                    <a:ea typeface="Tuffy" panose="020B0603060100000000" pitchFamily="34" charset="0"/>
                  </a:rPr>
                  <a:t>T</a:t>
                </a:r>
                <a:r>
                  <a:rPr lang="en-GB" sz="500" dirty="0">
                    <a:solidFill>
                      <a:schemeClr val="bg1"/>
                    </a:solidFill>
                    <a:latin typeface="Tuffy" panose="020B0603060100000000" pitchFamily="34" charset="0"/>
                    <a:ea typeface="Tuffy" panose="020B0603060100000000" pitchFamily="34" charset="0"/>
                  </a:rPr>
                  <a:t>he Garden Smallholder</a:t>
                </a:r>
                <a:r>
                  <a:rPr lang="en-GB" sz="500" dirty="0">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
          <p:nvSpPr>
            <p:cNvPr id="17" name="Rectangle 16"/>
            <p:cNvSpPr/>
            <p:nvPr/>
          </p:nvSpPr>
          <p:spPr>
            <a:xfrm>
              <a:off x="4757228" y="2758439"/>
              <a:ext cx="3527176"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a:t>Blackcurrants</a:t>
              </a:r>
              <a:endParaRPr lang="en-GB" sz="1400" b="1" dirty="0"/>
            </a:p>
          </p:txBody>
        </p:sp>
      </p:grpSp>
      <p:grpSp>
        <p:nvGrpSpPr>
          <p:cNvPr id="4" name="Group 3"/>
          <p:cNvGrpSpPr/>
          <p:nvPr/>
        </p:nvGrpSpPr>
        <p:grpSpPr>
          <a:xfrm>
            <a:off x="4684437" y="3596233"/>
            <a:ext cx="3599967" cy="1745913"/>
            <a:chOff x="4684437" y="3596233"/>
            <a:chExt cx="3599967" cy="1745913"/>
          </a:xfrm>
        </p:grpSpPr>
        <p:grpSp>
          <p:nvGrpSpPr>
            <p:cNvPr id="9" name="Group 8"/>
            <p:cNvGrpSpPr/>
            <p:nvPr/>
          </p:nvGrpSpPr>
          <p:grpSpPr>
            <a:xfrm>
              <a:off x="4684437" y="3596233"/>
              <a:ext cx="3468064" cy="1745913"/>
              <a:chOff x="4684437" y="3596233"/>
              <a:chExt cx="3468064" cy="1745913"/>
            </a:xfrm>
          </p:grpSpPr>
          <p:pic>
            <p:nvPicPr>
              <p:cNvPr id="13" name="Picture 12"/>
              <p:cNvPicPr>
                <a:picLocks noChangeAspect="1"/>
              </p:cNvPicPr>
              <p:nvPr/>
            </p:nvPicPr>
            <p:blipFill rotWithShape="1">
              <a:blip r:embed="rId6" cstate="print">
                <a:extLst>
                  <a:ext uri="{28A0092B-C50C-407E-A947-70E740481C1C}">
                    <a14:useLocalDpi xmlns:a14="http://schemas.microsoft.com/office/drawing/2010/main" xmlns="" val="0"/>
                  </a:ext>
                </a:extLst>
              </a:blip>
              <a:srcRect b="36260"/>
              <a:stretch/>
            </p:blipFill>
            <p:spPr>
              <a:xfrm>
                <a:off x="4722037" y="3596233"/>
                <a:ext cx="3394377" cy="1638336"/>
              </a:xfrm>
              <a:prstGeom prst="rect">
                <a:avLst/>
              </a:prstGeom>
              <a:ln w="107950">
                <a:solidFill>
                  <a:srgbClr val="00639A"/>
                </a:solidFill>
                <a:miter lim="800000"/>
              </a:ln>
            </p:spPr>
          </p:pic>
          <p:sp>
            <p:nvSpPr>
              <p:cNvPr id="26" name="TextBox 21"/>
              <p:cNvSpPr txBox="1">
                <a:spLocks noChangeArrowheads="1"/>
              </p:cNvSpPr>
              <p:nvPr/>
            </p:nvSpPr>
            <p:spPr bwMode="auto">
              <a:xfrm>
                <a:off x="4684437" y="5233100"/>
                <a:ext cx="3468064"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apples</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err="1">
                    <a:solidFill>
                      <a:schemeClr val="bg1"/>
                    </a:solidFill>
                    <a:latin typeface="Tuffy" panose="020B0603060100000000" pitchFamily="34" charset="0"/>
                    <a:ea typeface="Tuffy" panose="020B0603060100000000" pitchFamily="34" charset="0"/>
                  </a:rPr>
                  <a:t>katerha</a:t>
                </a:r>
                <a:r>
                  <a:rPr lang="en-GB" sz="500" dirty="0">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
          <p:nvSpPr>
            <p:cNvPr id="18" name="Rectangle 17"/>
            <p:cNvSpPr/>
            <p:nvPr/>
          </p:nvSpPr>
          <p:spPr>
            <a:xfrm>
              <a:off x="4757228" y="4734207"/>
              <a:ext cx="3527176"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a:t>Apples</a:t>
              </a:r>
            </a:p>
          </p:txBody>
        </p:sp>
      </p:grpSp>
    </p:spTree>
    <p:extLst>
      <p:ext uri="{BB962C8B-B14F-4D97-AF65-F5344CB8AC3E}">
        <p14:creationId xmlns:p14="http://schemas.microsoft.com/office/powerpoint/2010/main" xmlns="" val="1530870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21"/>
          <p:cNvSpPr txBox="1">
            <a:spLocks noChangeArrowheads="1"/>
          </p:cNvSpPr>
          <p:nvPr/>
        </p:nvSpPr>
        <p:spPr bwMode="auto">
          <a:xfrm>
            <a:off x="5057502" y="6634251"/>
            <a:ext cx="3468064"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Davidson Plum</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 by Brisbane City Council 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2"/>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nvGrpSpPr>
          <p:cNvPr id="2" name="Group 1"/>
          <p:cNvGrpSpPr/>
          <p:nvPr/>
        </p:nvGrpSpPr>
        <p:grpSpPr>
          <a:xfrm>
            <a:off x="2690293" y="1527349"/>
            <a:ext cx="3773470" cy="1921679"/>
            <a:chOff x="2690293" y="1527349"/>
            <a:chExt cx="3773470" cy="1921679"/>
          </a:xfrm>
        </p:grpSpPr>
        <p:grpSp>
          <p:nvGrpSpPr>
            <p:cNvPr id="5" name="Group 4"/>
            <p:cNvGrpSpPr/>
            <p:nvPr/>
          </p:nvGrpSpPr>
          <p:grpSpPr>
            <a:xfrm>
              <a:off x="2690293" y="1527349"/>
              <a:ext cx="3773470" cy="1921679"/>
              <a:chOff x="2690293" y="1527349"/>
              <a:chExt cx="3773470" cy="1921679"/>
            </a:xfrm>
          </p:grpSpPr>
          <p:pic>
            <p:nvPicPr>
              <p:cNvPr id="9" name="Picture 8"/>
              <p:cNvPicPr>
                <a:picLocks noChangeAspect="1"/>
              </p:cNvPicPr>
              <p:nvPr/>
            </p:nvPicPr>
            <p:blipFill rotWithShape="1">
              <a:blip r:embed="rId3" cstate="print">
                <a:extLst>
                  <a:ext uri="{28A0092B-C50C-407E-A947-70E740481C1C}">
                    <a14:useLocalDpi xmlns:a14="http://schemas.microsoft.com/office/drawing/2010/main" xmlns="" val="0"/>
                  </a:ext>
                </a:extLst>
              </a:blip>
              <a:srcRect t="27532" b="8698"/>
              <a:stretch/>
            </p:blipFill>
            <p:spPr>
              <a:xfrm>
                <a:off x="2690293" y="1527349"/>
                <a:ext cx="3773470" cy="1822154"/>
              </a:xfrm>
              <a:prstGeom prst="rect">
                <a:avLst/>
              </a:prstGeom>
              <a:ln w="107950">
                <a:solidFill>
                  <a:srgbClr val="00639A"/>
                </a:solidFill>
                <a:miter lim="800000"/>
              </a:ln>
            </p:spPr>
          </p:pic>
          <p:sp>
            <p:nvSpPr>
              <p:cNvPr id="14" name="TextBox 21"/>
              <p:cNvSpPr txBox="1">
                <a:spLocks noChangeArrowheads="1"/>
              </p:cNvSpPr>
              <p:nvPr/>
            </p:nvSpPr>
            <p:spPr bwMode="auto">
              <a:xfrm>
                <a:off x="2690293" y="3339982"/>
                <a:ext cx="3773470"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cherries</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err="1">
                    <a:solidFill>
                      <a:schemeClr val="bg1"/>
                    </a:solidFill>
                    <a:latin typeface="Tuffy" panose="020B0603060100000000" pitchFamily="34" charset="0"/>
                    <a:ea typeface="Tuffy" panose="020B0603060100000000" pitchFamily="34" charset="0"/>
                  </a:rPr>
                  <a:t>ahisgett</a:t>
                </a:r>
                <a:r>
                  <a:rPr lang="en-GB" sz="500" dirty="0">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2"/>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
          <p:nvSpPr>
            <p:cNvPr id="13" name="Rectangle 12"/>
            <p:cNvSpPr/>
            <p:nvPr/>
          </p:nvSpPr>
          <p:spPr>
            <a:xfrm>
              <a:off x="2690293" y="2842377"/>
              <a:ext cx="3773470"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a:t>Cherries</a:t>
              </a:r>
            </a:p>
          </p:txBody>
        </p:sp>
      </p:grpSp>
      <p:grpSp>
        <p:nvGrpSpPr>
          <p:cNvPr id="4" name="Group 3"/>
          <p:cNvGrpSpPr/>
          <p:nvPr/>
        </p:nvGrpSpPr>
        <p:grpSpPr>
          <a:xfrm>
            <a:off x="658634" y="3657600"/>
            <a:ext cx="3775211" cy="1931200"/>
            <a:chOff x="658634" y="3657600"/>
            <a:chExt cx="3775211" cy="1931200"/>
          </a:xfrm>
        </p:grpSpPr>
        <p:grpSp>
          <p:nvGrpSpPr>
            <p:cNvPr id="6" name="Group 5"/>
            <p:cNvGrpSpPr/>
            <p:nvPr/>
          </p:nvGrpSpPr>
          <p:grpSpPr>
            <a:xfrm>
              <a:off x="658634" y="3657600"/>
              <a:ext cx="3775211" cy="1931200"/>
              <a:chOff x="658634" y="3657600"/>
              <a:chExt cx="3775211" cy="1931200"/>
            </a:xfrm>
          </p:grpSpPr>
          <p:pic>
            <p:nvPicPr>
              <p:cNvPr id="7" name="Picture 6"/>
              <p:cNvPicPr>
                <a:picLocks noChangeAspect="1"/>
              </p:cNvPicPr>
              <p:nvPr/>
            </p:nvPicPr>
            <p:blipFill rotWithShape="1">
              <a:blip r:embed="rId4" cstate="print">
                <a:extLst>
                  <a:ext uri="{28A0092B-C50C-407E-A947-70E740481C1C}">
                    <a14:useLocalDpi xmlns:a14="http://schemas.microsoft.com/office/drawing/2010/main" xmlns="" val="0"/>
                  </a:ext>
                </a:extLst>
              </a:blip>
              <a:srcRect t="12766" r="11117" b="23566"/>
              <a:stretch/>
            </p:blipFill>
            <p:spPr>
              <a:xfrm>
                <a:off x="658634" y="3657600"/>
                <a:ext cx="3775211" cy="1822154"/>
              </a:xfrm>
              <a:prstGeom prst="rect">
                <a:avLst/>
              </a:prstGeom>
              <a:ln w="107950">
                <a:solidFill>
                  <a:srgbClr val="00639A"/>
                </a:solidFill>
                <a:miter lim="800000"/>
              </a:ln>
            </p:spPr>
          </p:pic>
          <p:sp>
            <p:nvSpPr>
              <p:cNvPr id="15" name="TextBox 21"/>
              <p:cNvSpPr txBox="1">
                <a:spLocks noChangeArrowheads="1"/>
              </p:cNvSpPr>
              <p:nvPr/>
            </p:nvSpPr>
            <p:spPr bwMode="auto">
              <a:xfrm>
                <a:off x="660375" y="5479754"/>
                <a:ext cx="3773470"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Pairs</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a:solidFill>
                      <a:schemeClr val="bg1"/>
                    </a:solidFill>
                    <a:latin typeface="Tuffy" panose="020B0603060100000000" pitchFamily="34" charset="0"/>
                    <a:ea typeface="Tuffy" panose="020B0603060100000000" pitchFamily="34" charset="0"/>
                  </a:rPr>
                  <a:t>cuttlefish</a:t>
                </a:r>
                <a:r>
                  <a:rPr lang="en-GB" sz="500" dirty="0">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2"/>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
          <p:nvSpPr>
            <p:cNvPr id="16" name="Rectangle 15"/>
            <p:cNvSpPr/>
            <p:nvPr/>
          </p:nvSpPr>
          <p:spPr>
            <a:xfrm>
              <a:off x="658634" y="4924103"/>
              <a:ext cx="3775211"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a:t>Pears</a:t>
              </a:r>
              <a:endParaRPr lang="en-GB" sz="1400" b="1" dirty="0"/>
            </a:p>
          </p:txBody>
        </p:sp>
      </p:grpSp>
      <p:grpSp>
        <p:nvGrpSpPr>
          <p:cNvPr id="3" name="Group 2"/>
          <p:cNvGrpSpPr/>
          <p:nvPr/>
        </p:nvGrpSpPr>
        <p:grpSpPr>
          <a:xfrm>
            <a:off x="4720207" y="3657600"/>
            <a:ext cx="3775215" cy="1931200"/>
            <a:chOff x="4720207" y="3657600"/>
            <a:chExt cx="3775215" cy="1931200"/>
          </a:xfrm>
        </p:grpSpPr>
        <p:grpSp>
          <p:nvGrpSpPr>
            <p:cNvPr id="10" name="Group 9"/>
            <p:cNvGrpSpPr/>
            <p:nvPr/>
          </p:nvGrpSpPr>
          <p:grpSpPr>
            <a:xfrm>
              <a:off x="4720207" y="3657600"/>
              <a:ext cx="3775215" cy="1931200"/>
              <a:chOff x="4720207" y="3657600"/>
              <a:chExt cx="3775215" cy="1931200"/>
            </a:xfrm>
          </p:grpSpPr>
          <p:pic>
            <p:nvPicPr>
              <p:cNvPr id="8" name="Picture 7"/>
              <p:cNvPicPr>
                <a:picLocks noChangeAspect="1"/>
              </p:cNvPicPr>
              <p:nvPr/>
            </p:nvPicPr>
            <p:blipFill rotWithShape="1">
              <a:blip r:embed="rId5" cstate="print">
                <a:extLst>
                  <a:ext uri="{28A0092B-C50C-407E-A947-70E740481C1C}">
                    <a14:useLocalDpi xmlns:a14="http://schemas.microsoft.com/office/drawing/2010/main" xmlns="" val="0"/>
                  </a:ext>
                </a:extLst>
              </a:blip>
              <a:srcRect t="-1" b="36261"/>
              <a:stretch/>
            </p:blipFill>
            <p:spPr>
              <a:xfrm>
                <a:off x="4720207" y="3657600"/>
                <a:ext cx="3775215" cy="1822154"/>
              </a:xfrm>
              <a:prstGeom prst="rect">
                <a:avLst/>
              </a:prstGeom>
              <a:ln w="107950">
                <a:solidFill>
                  <a:srgbClr val="00639A"/>
                </a:solidFill>
                <a:miter lim="800000"/>
              </a:ln>
            </p:spPr>
          </p:pic>
          <p:sp>
            <p:nvSpPr>
              <p:cNvPr id="17" name="TextBox 21"/>
              <p:cNvSpPr txBox="1">
                <a:spLocks noChangeArrowheads="1"/>
              </p:cNvSpPr>
              <p:nvPr/>
            </p:nvSpPr>
            <p:spPr bwMode="auto">
              <a:xfrm>
                <a:off x="4720207" y="5479754"/>
                <a:ext cx="3773470"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Strawberries</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a:solidFill>
                      <a:schemeClr val="bg1"/>
                    </a:solidFill>
                    <a:latin typeface="Tuffy" panose="020B0603060100000000" pitchFamily="34" charset="0"/>
                    <a:ea typeface="Tuffy" panose="020B0603060100000000" pitchFamily="34" charset="0"/>
                  </a:rPr>
                  <a:t>Fried Dough</a:t>
                </a:r>
                <a:r>
                  <a:rPr lang="en-GB" sz="500" dirty="0">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2"/>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
          <p:nvSpPr>
            <p:cNvPr id="18" name="Rectangle 17"/>
            <p:cNvSpPr/>
            <p:nvPr/>
          </p:nvSpPr>
          <p:spPr>
            <a:xfrm>
              <a:off x="4720207" y="4962730"/>
              <a:ext cx="3773469"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85725" algn="ctr"/>
              <a:r>
                <a:rPr lang="en-GB" b="1" dirty="0"/>
                <a:t>Strawberries</a:t>
              </a:r>
            </a:p>
          </p:txBody>
        </p:sp>
      </p:grpSp>
    </p:spTree>
    <p:extLst>
      <p:ext uri="{BB962C8B-B14F-4D97-AF65-F5344CB8AC3E}">
        <p14:creationId xmlns:p14="http://schemas.microsoft.com/office/powerpoint/2010/main" xmlns="" val="105985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2929824"/>
            <a:ext cx="8220075" cy="994306"/>
          </a:xfrm>
        </p:spPr>
        <p:txBody>
          <a:bodyPr/>
          <a:lstStyle/>
          <a:p>
            <a:r>
              <a:rPr lang="en-GB" sz="7200" dirty="0">
                <a:latin typeface="+mn-lt"/>
              </a:rPr>
              <a:t>Australian Houses</a:t>
            </a:r>
          </a:p>
        </p:txBody>
      </p:sp>
    </p:spTree>
    <p:extLst>
      <p:ext uri="{BB962C8B-B14F-4D97-AF65-F5344CB8AC3E}">
        <p14:creationId xmlns:p14="http://schemas.microsoft.com/office/powerpoint/2010/main" xmlns="" val="2015207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714177" y="643572"/>
            <a:ext cx="3746914" cy="2637141"/>
          </a:xfrm>
          <a:prstGeom prst="rect">
            <a:avLst/>
          </a:prstGeom>
          <a:ln w="107950">
            <a:solidFill>
              <a:srgbClr val="00639A"/>
            </a:solidFill>
            <a:miter lim="800000"/>
          </a:ln>
        </p:spPr>
      </p:pic>
      <p:grpSp>
        <p:nvGrpSpPr>
          <p:cNvPr id="13" name="Group 12"/>
          <p:cNvGrpSpPr/>
          <p:nvPr/>
        </p:nvGrpSpPr>
        <p:grpSpPr>
          <a:xfrm>
            <a:off x="4493368" y="3564716"/>
            <a:ext cx="3177758" cy="2741367"/>
            <a:chOff x="4457156" y="3564716"/>
            <a:chExt cx="3177758" cy="2741367"/>
          </a:xfrm>
        </p:grpSpPr>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457157" y="3564716"/>
              <a:ext cx="3177757" cy="2632322"/>
            </a:xfrm>
            <a:prstGeom prst="rect">
              <a:avLst/>
            </a:prstGeom>
            <a:ln w="107950">
              <a:solidFill>
                <a:srgbClr val="00639A"/>
              </a:solidFill>
              <a:miter lim="800000"/>
            </a:ln>
          </p:spPr>
        </p:pic>
        <p:sp>
          <p:nvSpPr>
            <p:cNvPr id="10" name="TextBox 21"/>
            <p:cNvSpPr txBox="1">
              <a:spLocks noChangeArrowheads="1"/>
            </p:cNvSpPr>
            <p:nvPr/>
          </p:nvSpPr>
          <p:spPr bwMode="auto">
            <a:xfrm>
              <a:off x="4457156" y="6197037"/>
              <a:ext cx="3177757"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pool </a:t>
              </a:r>
              <a:r>
                <a:rPr lang="en-GB" altLang="en-US" sz="500" b="1" dirty="0" err="1">
                  <a:solidFill>
                    <a:schemeClr val="bg1"/>
                  </a:solidFill>
                  <a:latin typeface="Tuffy" panose="020B0603060100000000" pitchFamily="34" charset="0"/>
                  <a:ea typeface="Tuffy" panose="020B0603060100000000" pitchFamily="34" charset="0"/>
                  <a:cs typeface="Arial" panose="020B0604020202020204" pitchFamily="34" charset="0"/>
                </a:rPr>
                <a:t>abdrewarchy</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err="1">
                  <a:solidFill>
                    <a:schemeClr val="bg1"/>
                  </a:solidFill>
                  <a:latin typeface="Tuffy" panose="020B0603060100000000" pitchFamily="34" charset="0"/>
                  <a:ea typeface="Tuffy" panose="020B0603060100000000" pitchFamily="34" charset="0"/>
                </a:rPr>
                <a:t>Abdrewarch</a:t>
              </a:r>
              <a:r>
                <a:rPr lang="en-GB" sz="500" dirty="0">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4"/>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grpSp>
        <p:nvGrpSpPr>
          <p:cNvPr id="9" name="Group 8"/>
          <p:cNvGrpSpPr/>
          <p:nvPr/>
        </p:nvGrpSpPr>
        <p:grpSpPr>
          <a:xfrm>
            <a:off x="1526325" y="3559896"/>
            <a:ext cx="2637142" cy="2746187"/>
            <a:chOff x="1553484" y="3559896"/>
            <a:chExt cx="2637142" cy="2746187"/>
          </a:xfrm>
        </p:grpSpPr>
        <p:pic>
          <p:nvPicPr>
            <p:cNvPr id="6" name="Picture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553485" y="3559896"/>
              <a:ext cx="2637141" cy="2637141"/>
            </a:xfrm>
            <a:prstGeom prst="rect">
              <a:avLst/>
            </a:prstGeom>
            <a:ln w="107950">
              <a:solidFill>
                <a:srgbClr val="00639A"/>
              </a:solidFill>
              <a:miter lim="800000"/>
            </a:ln>
          </p:spPr>
        </p:pic>
        <p:sp>
          <p:nvSpPr>
            <p:cNvPr id="11" name="TextBox 21"/>
            <p:cNvSpPr txBox="1">
              <a:spLocks noChangeArrowheads="1"/>
            </p:cNvSpPr>
            <p:nvPr/>
          </p:nvSpPr>
          <p:spPr bwMode="auto">
            <a:xfrm>
              <a:off x="1553484" y="6197037"/>
              <a:ext cx="2637142" cy="10904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renovation of </a:t>
              </a:r>
              <a:r>
                <a:rPr lang="en-GB" altLang="en-US" sz="500" b="1" dirty="0" err="1">
                  <a:solidFill>
                    <a:schemeClr val="bg1"/>
                  </a:solidFill>
                  <a:latin typeface="Tuffy" panose="020B0603060100000000" pitchFamily="34" charset="0"/>
                  <a:ea typeface="Tuffy" panose="020B0603060100000000" pitchFamily="34" charset="0"/>
                  <a:cs typeface="Arial" panose="020B0604020202020204" pitchFamily="34" charset="0"/>
                </a:rPr>
                <a:t>gyldenrisparken</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altLang="en-US" sz="500" dirty="0" err="1">
                  <a:solidFill>
                    <a:schemeClr val="bg1"/>
                  </a:solidFill>
                  <a:latin typeface="Tuffy" panose="020B0603060100000000" pitchFamily="34" charset="0"/>
                  <a:ea typeface="Tuffy" panose="020B0603060100000000" pitchFamily="34" charset="0"/>
                  <a:cs typeface="Arial" panose="020B0604020202020204" pitchFamily="34" charset="0"/>
                </a:rPr>
                <a:t>seier+seier</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4"/>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Tree>
    <p:extLst>
      <p:ext uri="{BB962C8B-B14F-4D97-AF65-F5344CB8AC3E}">
        <p14:creationId xmlns:p14="http://schemas.microsoft.com/office/powerpoint/2010/main" xmlns="" val="4187029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2929824"/>
            <a:ext cx="8220075" cy="994306"/>
          </a:xfrm>
        </p:spPr>
        <p:txBody>
          <a:bodyPr/>
          <a:lstStyle/>
          <a:p>
            <a:r>
              <a:rPr lang="en-GB" sz="7200" dirty="0">
                <a:latin typeface="+mn-lt"/>
              </a:rPr>
              <a:t>UK Houses</a:t>
            </a:r>
          </a:p>
        </p:txBody>
      </p:sp>
    </p:spTree>
    <p:extLst>
      <p:ext uri="{BB962C8B-B14F-4D97-AF65-F5344CB8AC3E}">
        <p14:creationId xmlns:p14="http://schemas.microsoft.com/office/powerpoint/2010/main" xmlns="" val="36894068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705851" y="3591252"/>
            <a:ext cx="3662897" cy="2441931"/>
          </a:xfrm>
          <a:prstGeom prst="rect">
            <a:avLst/>
          </a:prstGeom>
          <a:ln w="107950">
            <a:solidFill>
              <a:srgbClr val="00639A"/>
            </a:solidFill>
            <a:miter lim="800000"/>
          </a:ln>
        </p:spPr>
      </p:pic>
      <p:pic>
        <p:nvPicPr>
          <p:cNvPr id="13" name="Picture 12"/>
          <p:cNvPicPr>
            <a:picLocks noChangeAspect="1"/>
          </p:cNvPicPr>
          <p:nvPr/>
        </p:nvPicPr>
        <p:blipFill rotWithShape="1">
          <a:blip r:embed="rId3" cstate="print">
            <a:extLst>
              <a:ext uri="{28A0092B-C50C-407E-A947-70E740481C1C}">
                <a14:useLocalDpi xmlns:a14="http://schemas.microsoft.com/office/drawing/2010/main" xmlns="" val="0"/>
              </a:ext>
            </a:extLst>
          </a:blip>
          <a:srcRect r="17117"/>
          <a:stretch/>
        </p:blipFill>
        <p:spPr>
          <a:xfrm>
            <a:off x="769581" y="3591252"/>
            <a:ext cx="3598123" cy="2441931"/>
          </a:xfrm>
          <a:prstGeom prst="rect">
            <a:avLst/>
          </a:prstGeom>
          <a:ln w="107950">
            <a:solidFill>
              <a:srgbClr val="00639A"/>
            </a:solidFill>
            <a:miter lim="800000"/>
          </a:ln>
        </p:spPr>
      </p:pic>
      <p:grpSp>
        <p:nvGrpSpPr>
          <p:cNvPr id="14" name="Group 13"/>
          <p:cNvGrpSpPr/>
          <p:nvPr/>
        </p:nvGrpSpPr>
        <p:grpSpPr>
          <a:xfrm>
            <a:off x="2373137" y="814188"/>
            <a:ext cx="4387133" cy="2552243"/>
            <a:chOff x="2373137" y="814188"/>
            <a:chExt cx="4387133" cy="2552243"/>
          </a:xfrm>
        </p:grpSpPr>
        <p:pic>
          <p:nvPicPr>
            <p:cNvPr id="5" name="Picture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373137" y="814188"/>
              <a:ext cx="4387132" cy="2448233"/>
            </a:xfrm>
            <a:prstGeom prst="rect">
              <a:avLst/>
            </a:prstGeom>
            <a:ln w="107950">
              <a:solidFill>
                <a:srgbClr val="00639A"/>
              </a:solidFill>
              <a:miter lim="800000"/>
            </a:ln>
          </p:spPr>
        </p:pic>
        <p:sp>
          <p:nvSpPr>
            <p:cNvPr id="10" name="TextBox 21"/>
            <p:cNvSpPr txBox="1">
              <a:spLocks noChangeArrowheads="1"/>
            </p:cNvSpPr>
            <p:nvPr/>
          </p:nvSpPr>
          <p:spPr bwMode="auto">
            <a:xfrm>
              <a:off x="2373138" y="3270105"/>
              <a:ext cx="4387132" cy="9632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Hastings Seafront July 2014 – Primrose House</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a:solidFill>
                    <a:schemeClr val="bg1"/>
                  </a:solidFill>
                  <a:latin typeface="Tuffy" panose="020B0603060100000000" pitchFamily="34" charset="0"/>
                  <a:ea typeface="Tuffy" panose="020B0603060100000000" pitchFamily="34" charset="0"/>
                </a:rPr>
                <a:t>Gareth Williams</a:t>
              </a:r>
              <a:r>
                <a:rPr lang="en-GB" sz="500" dirty="0">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5"/>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Tree>
    <p:extLst>
      <p:ext uri="{BB962C8B-B14F-4D97-AF65-F5344CB8AC3E}">
        <p14:creationId xmlns:p14="http://schemas.microsoft.com/office/powerpoint/2010/main" xmlns="" val="2629800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2929824"/>
            <a:ext cx="8220075" cy="994306"/>
          </a:xfrm>
        </p:spPr>
        <p:txBody>
          <a:bodyPr/>
          <a:lstStyle/>
          <a:p>
            <a:r>
              <a:rPr lang="en-GB" sz="6600" dirty="0">
                <a:latin typeface="+mn-lt"/>
              </a:rPr>
              <a:t>Australian Beaches</a:t>
            </a:r>
          </a:p>
        </p:txBody>
      </p:sp>
    </p:spTree>
    <p:extLst>
      <p:ext uri="{BB962C8B-B14F-4D97-AF65-F5344CB8AC3E}">
        <p14:creationId xmlns:p14="http://schemas.microsoft.com/office/powerpoint/2010/main" xmlns="" val="3357822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2480714" y="899031"/>
            <a:ext cx="4387132" cy="2261445"/>
            <a:chOff x="2480714" y="899031"/>
            <a:chExt cx="4387132" cy="2261445"/>
          </a:xfrm>
        </p:grpSpPr>
        <p:pic>
          <p:nvPicPr>
            <p:cNvPr id="2" name="Pictur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586487" y="899031"/>
              <a:ext cx="4175587" cy="2165119"/>
            </a:xfrm>
            <a:prstGeom prst="rect">
              <a:avLst/>
            </a:prstGeom>
            <a:ln w="107950">
              <a:solidFill>
                <a:srgbClr val="00639A"/>
              </a:solidFill>
              <a:miter lim="800000"/>
            </a:ln>
          </p:spPr>
        </p:pic>
        <p:sp>
          <p:nvSpPr>
            <p:cNvPr id="10" name="TextBox 21"/>
            <p:cNvSpPr txBox="1">
              <a:spLocks noChangeArrowheads="1"/>
            </p:cNvSpPr>
            <p:nvPr/>
          </p:nvSpPr>
          <p:spPr bwMode="auto">
            <a:xfrm>
              <a:off x="2480714" y="3064150"/>
              <a:ext cx="4387132" cy="9632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The Friendly Beaches, Tasmania</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a:solidFill>
                    <a:schemeClr val="bg1"/>
                  </a:solidFill>
                  <a:latin typeface="Tuffy" panose="020B0603060100000000" pitchFamily="34" charset="0"/>
                  <a:ea typeface="Tuffy" panose="020B0603060100000000" pitchFamily="34" charset="0"/>
                </a:rPr>
                <a:t>Steven Penton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grpSp>
        <p:nvGrpSpPr>
          <p:cNvPr id="12" name="Group 11"/>
          <p:cNvGrpSpPr/>
          <p:nvPr/>
        </p:nvGrpSpPr>
        <p:grpSpPr>
          <a:xfrm>
            <a:off x="4810205" y="3359929"/>
            <a:ext cx="3692192" cy="2722258"/>
            <a:chOff x="4810205" y="3359929"/>
            <a:chExt cx="3692192" cy="2722258"/>
          </a:xfrm>
        </p:grpSpPr>
        <p:pic>
          <p:nvPicPr>
            <p:cNvPr id="4" name="Picture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905679" y="3359929"/>
              <a:ext cx="3501244" cy="2625933"/>
            </a:xfrm>
            <a:prstGeom prst="rect">
              <a:avLst/>
            </a:prstGeom>
            <a:ln w="107950">
              <a:solidFill>
                <a:srgbClr val="00639A"/>
              </a:solidFill>
              <a:miter lim="800000"/>
            </a:ln>
          </p:spPr>
        </p:pic>
        <p:sp>
          <p:nvSpPr>
            <p:cNvPr id="9" name="TextBox 21"/>
            <p:cNvSpPr txBox="1">
              <a:spLocks noChangeArrowheads="1"/>
            </p:cNvSpPr>
            <p:nvPr/>
          </p:nvSpPr>
          <p:spPr bwMode="auto">
            <a:xfrm>
              <a:off x="4810205" y="5985861"/>
              <a:ext cx="3692192" cy="9632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Bondi Beach</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err="1">
                  <a:solidFill>
                    <a:schemeClr val="bg1"/>
                  </a:solidFill>
                  <a:latin typeface="Tuffy" panose="020B0603060100000000" pitchFamily="34" charset="0"/>
                  <a:ea typeface="Tuffy" panose="020B0603060100000000" pitchFamily="34" charset="0"/>
                </a:rPr>
                <a:t>Penreyes</a:t>
              </a:r>
              <a:r>
                <a:rPr lang="en-GB" sz="500" dirty="0">
                  <a:solidFill>
                    <a:schemeClr val="bg1"/>
                  </a:solidFill>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grpSp>
        <p:nvGrpSpPr>
          <p:cNvPr id="8" name="Group 7"/>
          <p:cNvGrpSpPr/>
          <p:nvPr/>
        </p:nvGrpSpPr>
        <p:grpSpPr>
          <a:xfrm>
            <a:off x="591671" y="3359928"/>
            <a:ext cx="4123060" cy="2722259"/>
            <a:chOff x="591671" y="3359928"/>
            <a:chExt cx="4123060" cy="2722259"/>
          </a:xfrm>
        </p:grpSpPr>
        <p:pic>
          <p:nvPicPr>
            <p:cNvPr id="6" name="Picture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87292" y="3359928"/>
              <a:ext cx="3939329" cy="2625933"/>
            </a:xfrm>
            <a:prstGeom prst="rect">
              <a:avLst/>
            </a:prstGeom>
            <a:ln w="107950">
              <a:solidFill>
                <a:srgbClr val="00639A"/>
              </a:solidFill>
              <a:miter lim="800000"/>
            </a:ln>
          </p:spPr>
        </p:pic>
        <p:sp>
          <p:nvSpPr>
            <p:cNvPr id="11" name="TextBox 21"/>
            <p:cNvSpPr txBox="1">
              <a:spLocks noChangeArrowheads="1"/>
            </p:cNvSpPr>
            <p:nvPr/>
          </p:nvSpPr>
          <p:spPr bwMode="auto">
            <a:xfrm>
              <a:off x="591671" y="5985861"/>
              <a:ext cx="4123060" cy="9632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Scarborough Beach</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a:solidFill>
                    <a:schemeClr val="bg1"/>
                  </a:solidFill>
                  <a:latin typeface="Tuffy" panose="020B0603060100000000" pitchFamily="34" charset="0"/>
                  <a:ea typeface="Tuffy" panose="020B0603060100000000" pitchFamily="34" charset="0"/>
                </a:rPr>
                <a:t>Matthew Hamm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Tree>
    <p:extLst>
      <p:ext uri="{BB962C8B-B14F-4D97-AF65-F5344CB8AC3E}">
        <p14:creationId xmlns:p14="http://schemas.microsoft.com/office/powerpoint/2010/main" xmlns="" val="2209700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2929824"/>
            <a:ext cx="8220075" cy="994306"/>
          </a:xfrm>
        </p:spPr>
        <p:txBody>
          <a:bodyPr/>
          <a:lstStyle/>
          <a:p>
            <a:r>
              <a:rPr lang="en-GB" sz="7200" dirty="0">
                <a:latin typeface="+mn-lt"/>
              </a:rPr>
              <a:t>UK Beaches</a:t>
            </a:r>
          </a:p>
        </p:txBody>
      </p:sp>
    </p:spTree>
    <p:extLst>
      <p:ext uri="{BB962C8B-B14F-4D97-AF65-F5344CB8AC3E}">
        <p14:creationId xmlns:p14="http://schemas.microsoft.com/office/powerpoint/2010/main" xmlns="" val="42282630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38641" y="3655463"/>
            <a:ext cx="3640085" cy="2426724"/>
          </a:xfrm>
          <a:prstGeom prst="rect">
            <a:avLst/>
          </a:prstGeom>
          <a:ln w="107950">
            <a:solidFill>
              <a:srgbClr val="00639A"/>
            </a:solidFill>
            <a:miter lim="800000"/>
          </a:ln>
        </p:spPr>
      </p:pic>
      <p:pic>
        <p:nvPicPr>
          <p:cNvPr id="5" name="Picture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716666" y="736684"/>
            <a:ext cx="3912402" cy="2591967"/>
          </a:xfrm>
          <a:prstGeom prst="rect">
            <a:avLst/>
          </a:prstGeom>
          <a:ln w="107950">
            <a:solidFill>
              <a:srgbClr val="00639A"/>
            </a:solidFill>
            <a:miter lim="800000"/>
          </a:ln>
        </p:spPr>
      </p:pic>
      <p:pic>
        <p:nvPicPr>
          <p:cNvPr id="7" name="Picture 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714731" y="3652759"/>
            <a:ext cx="3644141" cy="2429427"/>
          </a:xfrm>
          <a:prstGeom prst="rect">
            <a:avLst/>
          </a:prstGeom>
          <a:ln w="107950">
            <a:solidFill>
              <a:srgbClr val="00639A"/>
            </a:solidFill>
            <a:miter lim="800000"/>
          </a:ln>
        </p:spPr>
      </p:pic>
    </p:spTree>
    <p:extLst>
      <p:ext uri="{BB962C8B-B14F-4D97-AF65-F5344CB8AC3E}">
        <p14:creationId xmlns:p14="http://schemas.microsoft.com/office/powerpoint/2010/main" xmlns="" val="130501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2929824"/>
            <a:ext cx="8220075" cy="994306"/>
          </a:xfrm>
        </p:spPr>
        <p:txBody>
          <a:bodyPr/>
          <a:lstStyle/>
          <a:p>
            <a:r>
              <a:rPr lang="en-GB" sz="6600" dirty="0" smtClean="0">
                <a:latin typeface="+mn-lt"/>
              </a:rPr>
              <a:t>Australian Wildlife</a:t>
            </a:r>
            <a:endParaRPr lang="en-GB" sz="6600" dirty="0">
              <a:latin typeface="+mn-lt"/>
            </a:endParaRPr>
          </a:p>
        </p:txBody>
      </p:sp>
    </p:spTree>
    <p:extLst>
      <p:ext uri="{BB962C8B-B14F-4D97-AF65-F5344CB8AC3E}">
        <p14:creationId xmlns:p14="http://schemas.microsoft.com/office/powerpoint/2010/main" xmlns="" val="4228263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20">
            <a:extLst>
              <a:ext uri="{FF2B5EF4-FFF2-40B4-BE49-F238E27FC236}">
                <a16:creationId xmlns:a16="http://schemas.microsoft.com/office/drawing/2014/main" xmlns="" id="{CF61EF02-C9BD-4E42-8165-E611BE2EF6D5}"/>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pitchFamily="2" charset="77"/>
              </a:rPr>
              <a:t>Australian Wildlife</a:t>
            </a:r>
          </a:p>
        </p:txBody>
      </p:sp>
      <p:sp>
        <p:nvSpPr>
          <p:cNvPr id="20" name="Rectangle 19">
            <a:extLst>
              <a:ext uri="{FF2B5EF4-FFF2-40B4-BE49-F238E27FC236}">
                <a16:creationId xmlns:a16="http://schemas.microsoft.com/office/drawing/2014/main" xmlns="" id="{6D86BFB0-2338-2045-8B4C-11AFB85C4C97}"/>
              </a:ext>
            </a:extLst>
          </p:cNvPr>
          <p:cNvSpPr>
            <a:spLocks noChangeArrowheads="1"/>
          </p:cNvSpPr>
          <p:nvPr/>
        </p:nvSpPr>
        <p:spPr bwMode="auto">
          <a:xfrm>
            <a:off x="733425" y="1403350"/>
            <a:ext cx="3703638" cy="1662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just">
              <a:lnSpc>
                <a:spcPct val="100000"/>
              </a:lnSpc>
              <a:spcBef>
                <a:spcPct val="0"/>
              </a:spcBef>
              <a:buFontTx/>
              <a:buNone/>
            </a:pPr>
            <a:r>
              <a:rPr lang="en-GB" altLang="en-US">
                <a:solidFill>
                  <a:schemeClr val="tx1"/>
                </a:solidFill>
              </a:rPr>
              <a:t>Australia has lots of unique wildlife. Some cannot be found naturally anywhere else in the world! </a:t>
            </a:r>
          </a:p>
          <a:p>
            <a:pPr algn="just">
              <a:lnSpc>
                <a:spcPct val="100000"/>
              </a:lnSpc>
              <a:spcBef>
                <a:spcPct val="0"/>
              </a:spcBef>
              <a:buFontTx/>
              <a:buNone/>
            </a:pPr>
            <a:endParaRPr lang="en-GB" altLang="en-US">
              <a:solidFill>
                <a:schemeClr val="tx1"/>
              </a:solidFill>
            </a:endParaRPr>
          </a:p>
          <a:p>
            <a:pPr algn="just">
              <a:lnSpc>
                <a:spcPct val="100000"/>
              </a:lnSpc>
              <a:spcBef>
                <a:spcPct val="0"/>
              </a:spcBef>
              <a:buFontTx/>
              <a:buNone/>
            </a:pPr>
            <a:r>
              <a:rPr lang="en-GB" altLang="en-US">
                <a:solidFill>
                  <a:schemeClr val="tx1"/>
                </a:solidFill>
              </a:rPr>
              <a:t>These include koalas, kangaroos, kookaburras, emus and platypuses. </a:t>
            </a:r>
          </a:p>
        </p:txBody>
      </p:sp>
      <p:pic>
        <p:nvPicPr>
          <p:cNvPr id="3" name="Picture 2">
            <a:extLst>
              <a:ext uri="{FF2B5EF4-FFF2-40B4-BE49-F238E27FC236}">
                <a16:creationId xmlns:a16="http://schemas.microsoft.com/office/drawing/2014/main" xmlns="" id="{0D23D777-300F-6441-968E-9E051F23FAF8}"/>
              </a:ext>
            </a:extLst>
          </p:cNvPr>
          <p:cNvPicPr>
            <a:picLocks noChangeAspect="1"/>
          </p:cNvPicPr>
          <p:nvPr/>
        </p:nvPicPr>
        <p:blipFill rotWithShape="1">
          <a:blip r:embed="rId2" cstate="print"/>
          <a:srcRect t="6620" b="11354"/>
          <a:stretch/>
        </p:blipFill>
        <p:spPr>
          <a:xfrm>
            <a:off x="824091" y="3589869"/>
            <a:ext cx="2198571" cy="2404533"/>
          </a:xfrm>
          <a:prstGeom prst="roundRect">
            <a:avLst/>
          </a:prstGeom>
          <a:ln w="107950">
            <a:solidFill>
              <a:srgbClr val="CEDF98"/>
            </a:solidFill>
          </a:ln>
        </p:spPr>
      </p:pic>
      <p:pic>
        <p:nvPicPr>
          <p:cNvPr id="13" name="Picture 12">
            <a:extLst>
              <a:ext uri="{FF2B5EF4-FFF2-40B4-BE49-F238E27FC236}">
                <a16:creationId xmlns:a16="http://schemas.microsoft.com/office/drawing/2014/main" xmlns="" id="{AED4B171-3CEA-2A40-99A4-7F70C4E843B2}"/>
              </a:ext>
            </a:extLst>
          </p:cNvPr>
          <p:cNvPicPr>
            <a:picLocks noChangeAspect="1"/>
          </p:cNvPicPr>
          <p:nvPr/>
        </p:nvPicPr>
        <p:blipFill rotWithShape="1">
          <a:blip r:embed="rId3" cstate="print"/>
          <a:srcRect l="14052" r="15988"/>
          <a:stretch/>
        </p:blipFill>
        <p:spPr>
          <a:xfrm>
            <a:off x="2958421" y="3352798"/>
            <a:ext cx="2240112" cy="2134658"/>
          </a:xfrm>
          <a:prstGeom prst="roundRect">
            <a:avLst/>
          </a:prstGeom>
          <a:ln w="107950">
            <a:solidFill>
              <a:srgbClr val="FFECA7"/>
            </a:solidFill>
          </a:ln>
        </p:spPr>
      </p:pic>
      <p:pic>
        <p:nvPicPr>
          <p:cNvPr id="8" name="Picture 7">
            <a:extLst>
              <a:ext uri="{FF2B5EF4-FFF2-40B4-BE49-F238E27FC236}">
                <a16:creationId xmlns:a16="http://schemas.microsoft.com/office/drawing/2014/main" xmlns="" id="{9E82A74B-D36F-F641-8201-A7B6FC17E9D5}"/>
              </a:ext>
            </a:extLst>
          </p:cNvPr>
          <p:cNvPicPr>
            <a:picLocks noChangeAspect="1"/>
          </p:cNvPicPr>
          <p:nvPr/>
        </p:nvPicPr>
        <p:blipFill rotWithShape="1">
          <a:blip r:embed="rId4" cstate="print"/>
          <a:srcRect l="9947"/>
          <a:stretch/>
        </p:blipFill>
        <p:spPr>
          <a:xfrm>
            <a:off x="4451536" y="4792135"/>
            <a:ext cx="2795235" cy="1390643"/>
          </a:xfrm>
          <a:prstGeom prst="roundRect">
            <a:avLst/>
          </a:prstGeom>
          <a:ln w="107950">
            <a:solidFill>
              <a:srgbClr val="AFDEF8"/>
            </a:solidFill>
          </a:ln>
        </p:spPr>
      </p:pic>
      <p:pic>
        <p:nvPicPr>
          <p:cNvPr id="2" name="Picture 1">
            <a:extLst>
              <a:ext uri="{FF2B5EF4-FFF2-40B4-BE49-F238E27FC236}">
                <a16:creationId xmlns:a16="http://schemas.microsoft.com/office/drawing/2014/main" xmlns="" id="{9EDD2111-DE27-EC4F-86BD-D2F88FB02010}"/>
              </a:ext>
            </a:extLst>
          </p:cNvPr>
          <p:cNvPicPr>
            <a:picLocks noChangeAspect="1"/>
          </p:cNvPicPr>
          <p:nvPr/>
        </p:nvPicPr>
        <p:blipFill rotWithShape="1">
          <a:blip r:embed="rId5" cstate="print"/>
          <a:srcRect l="8341" t="18915" r="21119"/>
          <a:stretch/>
        </p:blipFill>
        <p:spPr>
          <a:xfrm>
            <a:off x="5967687" y="3172801"/>
            <a:ext cx="2294468" cy="1799331"/>
          </a:xfrm>
          <a:prstGeom prst="roundRect">
            <a:avLst/>
          </a:prstGeom>
          <a:ln w="107950">
            <a:solidFill>
              <a:srgbClr val="F8BC92"/>
            </a:solidFill>
          </a:ln>
        </p:spPr>
      </p:pic>
      <p:pic>
        <p:nvPicPr>
          <p:cNvPr id="9" name="Picture 8">
            <a:extLst>
              <a:ext uri="{FF2B5EF4-FFF2-40B4-BE49-F238E27FC236}">
                <a16:creationId xmlns:a16="http://schemas.microsoft.com/office/drawing/2014/main" xmlns="" id="{0509AF9E-1CC7-E941-8876-712D70C4593A}"/>
              </a:ext>
            </a:extLst>
          </p:cNvPr>
          <p:cNvPicPr>
            <a:picLocks noChangeAspect="1"/>
          </p:cNvPicPr>
          <p:nvPr/>
        </p:nvPicPr>
        <p:blipFill rotWithShape="1">
          <a:blip r:embed="rId6" cstate="print"/>
          <a:srcRect r="18391" b="20811"/>
          <a:stretch/>
        </p:blipFill>
        <p:spPr>
          <a:xfrm>
            <a:off x="5625404" y="1463574"/>
            <a:ext cx="2074334" cy="1602043"/>
          </a:xfrm>
          <a:prstGeom prst="roundRect">
            <a:avLst/>
          </a:prstGeom>
          <a:ln w="107950">
            <a:solidFill>
              <a:srgbClr val="CDB5D6"/>
            </a:solidFill>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2" end="2"/>
                                            </p:txEl>
                                          </p:spTgt>
                                        </p:tgtEl>
                                        <p:attrNameLst>
                                          <p:attrName>style.visibility</p:attrName>
                                        </p:attrNameLst>
                                      </p:cBhvr>
                                      <p:to>
                                        <p:strVal val="visible"/>
                                      </p:to>
                                    </p:set>
                                    <p:animEffect transition="in" filter="fade">
                                      <p:cBhvr>
                                        <p:cTn id="7" dur="500"/>
                                        <p:tgtEl>
                                          <p:spTgt spid="20">
                                            <p:txEl>
                                              <p:pRg st="2" end="2"/>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20">
            <a:extLst>
              <a:ext uri="{FF2B5EF4-FFF2-40B4-BE49-F238E27FC236}">
                <a16:creationId xmlns:a16="http://schemas.microsoft.com/office/drawing/2014/main" xmlns="" id="{2D46FB41-49AB-ED44-A20E-1A7EE49C31BF}"/>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pitchFamily="2" charset="77"/>
              </a:rPr>
              <a:t>Australian Wildlife</a:t>
            </a:r>
          </a:p>
        </p:txBody>
      </p:sp>
      <p:sp>
        <p:nvSpPr>
          <p:cNvPr id="21506" name="Rectangle 19">
            <a:extLst>
              <a:ext uri="{FF2B5EF4-FFF2-40B4-BE49-F238E27FC236}">
                <a16:creationId xmlns:a16="http://schemas.microsoft.com/office/drawing/2014/main" xmlns="" id="{60503830-D4B8-2D4A-A85E-D13E460B06AF}"/>
              </a:ext>
            </a:extLst>
          </p:cNvPr>
          <p:cNvSpPr>
            <a:spLocks noChangeArrowheads="1"/>
          </p:cNvSpPr>
          <p:nvPr/>
        </p:nvSpPr>
        <p:spPr bwMode="auto">
          <a:xfrm>
            <a:off x="1220788" y="1524000"/>
            <a:ext cx="3205162"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just">
              <a:lnSpc>
                <a:spcPct val="100000"/>
              </a:lnSpc>
              <a:spcBef>
                <a:spcPct val="0"/>
              </a:spcBef>
              <a:buFontTx/>
              <a:buNone/>
            </a:pPr>
            <a:r>
              <a:rPr lang="en-GB" altLang="en-US">
                <a:solidFill>
                  <a:schemeClr val="tx1"/>
                </a:solidFill>
              </a:rPr>
              <a:t>Australia is also home to lots of dangerous creatures, such as venomous snakes and spiders!</a:t>
            </a:r>
          </a:p>
        </p:txBody>
      </p:sp>
      <p:grpSp>
        <p:nvGrpSpPr>
          <p:cNvPr id="2" name="Group 10">
            <a:extLst>
              <a:ext uri="{FF2B5EF4-FFF2-40B4-BE49-F238E27FC236}">
                <a16:creationId xmlns:a16="http://schemas.microsoft.com/office/drawing/2014/main" xmlns="" id="{4CFAB484-BF60-324C-8608-8D3F81CE0093}"/>
              </a:ext>
            </a:extLst>
          </p:cNvPr>
          <p:cNvGrpSpPr/>
          <p:nvPr/>
        </p:nvGrpSpPr>
        <p:grpSpPr>
          <a:xfrm>
            <a:off x="5266266" y="1524002"/>
            <a:ext cx="2870201" cy="4470398"/>
            <a:chOff x="5266266" y="1524002"/>
            <a:chExt cx="2870201" cy="4470398"/>
          </a:xfrm>
          <a:solidFill>
            <a:srgbClr val="CEDF98"/>
          </a:solidFill>
        </p:grpSpPr>
        <p:sp>
          <p:nvSpPr>
            <p:cNvPr id="16" name="Rounded Rectangle 15">
              <a:extLst>
                <a:ext uri="{FF2B5EF4-FFF2-40B4-BE49-F238E27FC236}">
                  <a16:creationId xmlns:a16="http://schemas.microsoft.com/office/drawing/2014/main" xmlns="" id="{9C0F5ACE-93BA-8749-A796-A5C190F103DD}"/>
                </a:ext>
              </a:extLst>
            </p:cNvPr>
            <p:cNvSpPr/>
            <p:nvPr/>
          </p:nvSpPr>
          <p:spPr>
            <a:xfrm>
              <a:off x="5266266" y="4286145"/>
              <a:ext cx="2870201" cy="1708255"/>
            </a:xfrm>
            <a:prstGeom prst="roundRect">
              <a:avLst>
                <a:gd name="adj" fmla="val 12134"/>
              </a:avLst>
            </a:prstGeom>
            <a:grpFill/>
            <a:ln>
              <a:solidFill>
                <a:srgbClr val="CEDF9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a:extLst>
                <a:ext uri="{FF2B5EF4-FFF2-40B4-BE49-F238E27FC236}">
                  <a16:creationId xmlns:a16="http://schemas.microsoft.com/office/drawing/2014/main" xmlns="" id="{237DCCE3-7E34-6D44-8A72-FF9047C8B88B}"/>
                </a:ext>
              </a:extLst>
            </p:cNvPr>
            <p:cNvPicPr>
              <a:picLocks noChangeAspect="1"/>
            </p:cNvPicPr>
            <p:nvPr/>
          </p:nvPicPr>
          <p:blipFill>
            <a:blip r:embed="rId2" cstate="print"/>
            <a:stretch>
              <a:fillRect/>
            </a:stretch>
          </p:blipFill>
          <p:spPr>
            <a:xfrm>
              <a:off x="5359400" y="1524002"/>
              <a:ext cx="2715568" cy="4077334"/>
            </a:xfrm>
            <a:prstGeom prst="roundRect">
              <a:avLst>
                <a:gd name="adj" fmla="val 10120"/>
              </a:avLst>
            </a:prstGeom>
            <a:grpFill/>
            <a:ln w="107950">
              <a:solidFill>
                <a:srgbClr val="CEDF98"/>
              </a:solidFill>
            </a:ln>
          </p:spPr>
        </p:pic>
        <p:sp>
          <p:nvSpPr>
            <p:cNvPr id="7" name="Rectangle 6">
              <a:extLst>
                <a:ext uri="{FF2B5EF4-FFF2-40B4-BE49-F238E27FC236}">
                  <a16:creationId xmlns:a16="http://schemas.microsoft.com/office/drawing/2014/main" xmlns="" id="{F707BED8-93B0-7147-BF5B-E24D42C1D28D}"/>
                </a:ext>
              </a:extLst>
            </p:cNvPr>
            <p:cNvSpPr/>
            <p:nvPr/>
          </p:nvSpPr>
          <p:spPr>
            <a:xfrm>
              <a:off x="5571678" y="5601336"/>
              <a:ext cx="2291012" cy="369332"/>
            </a:xfrm>
            <a:prstGeom prst="rect">
              <a:avLst/>
            </a:prstGeom>
            <a:grpFill/>
            <a:ln>
              <a:solidFill>
                <a:srgbClr val="CEDF98"/>
              </a:solidFill>
            </a:ln>
          </p:spPr>
          <p:txBody>
            <a:bodyPr wrap="none">
              <a:spAutoFit/>
            </a:bodyPr>
            <a:lstStyle/>
            <a:p>
              <a:pPr algn="ctr">
                <a:defRPr/>
              </a:pPr>
              <a:r>
                <a:rPr lang="en-GB" dirty="0">
                  <a:latin typeface="Twinkl" pitchFamily="50" charset="0"/>
                </a:rPr>
                <a:t>eastern brown snake</a:t>
              </a:r>
            </a:p>
          </p:txBody>
        </p:sp>
      </p:grpSp>
      <p:grpSp>
        <p:nvGrpSpPr>
          <p:cNvPr id="3" name="Group 11">
            <a:extLst>
              <a:ext uri="{FF2B5EF4-FFF2-40B4-BE49-F238E27FC236}">
                <a16:creationId xmlns:a16="http://schemas.microsoft.com/office/drawing/2014/main" xmlns="" id="{BF6780CD-FC25-1C49-A1BA-A96922E6B0A5}"/>
              </a:ext>
            </a:extLst>
          </p:cNvPr>
          <p:cNvGrpSpPr>
            <a:grpSpLocks/>
          </p:cNvGrpSpPr>
          <p:nvPr/>
        </p:nvGrpSpPr>
        <p:grpSpPr bwMode="auto">
          <a:xfrm>
            <a:off x="887413" y="2881313"/>
            <a:ext cx="3760787" cy="3113087"/>
            <a:chOff x="879739" y="2719811"/>
            <a:chExt cx="3759993" cy="3113487"/>
          </a:xfrm>
        </p:grpSpPr>
        <p:sp>
          <p:nvSpPr>
            <p:cNvPr id="15" name="Rounded Rectangle 14">
              <a:extLst>
                <a:ext uri="{FF2B5EF4-FFF2-40B4-BE49-F238E27FC236}">
                  <a16:creationId xmlns:a16="http://schemas.microsoft.com/office/drawing/2014/main" xmlns="" id="{E6FEDAE2-7CB0-674E-B28F-AB0EB562DEEF}"/>
                </a:ext>
              </a:extLst>
            </p:cNvPr>
            <p:cNvSpPr/>
            <p:nvPr/>
          </p:nvSpPr>
          <p:spPr>
            <a:xfrm>
              <a:off x="1006712" y="2719811"/>
              <a:ext cx="3633020" cy="1708369"/>
            </a:xfrm>
            <a:prstGeom prst="roundRect">
              <a:avLst>
                <a:gd name="adj" fmla="val 12134"/>
              </a:avLst>
            </a:prstGeom>
            <a:solidFill>
              <a:srgbClr val="FFECA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6" name="Group 9">
              <a:extLst>
                <a:ext uri="{FF2B5EF4-FFF2-40B4-BE49-F238E27FC236}">
                  <a16:creationId xmlns:a16="http://schemas.microsoft.com/office/drawing/2014/main" xmlns="" id="{49B102E8-1280-5147-ACEC-AD35BE5EB4BD}"/>
                </a:ext>
              </a:extLst>
            </p:cNvPr>
            <p:cNvGrpSpPr>
              <a:grpSpLocks/>
            </p:cNvGrpSpPr>
            <p:nvPr/>
          </p:nvGrpSpPr>
          <p:grpSpPr bwMode="auto">
            <a:xfrm>
              <a:off x="879739" y="3147774"/>
              <a:ext cx="3649663" cy="2685524"/>
              <a:chOff x="879739" y="3147774"/>
              <a:chExt cx="3649663" cy="2685524"/>
            </a:xfrm>
          </p:grpSpPr>
          <p:pic>
            <p:nvPicPr>
              <p:cNvPr id="5" name="Picture 4">
                <a:extLst>
                  <a:ext uri="{FF2B5EF4-FFF2-40B4-BE49-F238E27FC236}">
                    <a16:creationId xmlns:a16="http://schemas.microsoft.com/office/drawing/2014/main" xmlns="" id="{8962816D-796E-344C-9F72-05AF323214BF}"/>
                  </a:ext>
                </a:extLst>
              </p:cNvPr>
              <p:cNvPicPr>
                <a:picLocks noChangeAspect="1"/>
              </p:cNvPicPr>
              <p:nvPr/>
            </p:nvPicPr>
            <p:blipFill>
              <a:blip r:embed="rId3" cstate="print"/>
              <a:stretch>
                <a:fillRect/>
              </a:stretch>
            </p:blipFill>
            <p:spPr>
              <a:xfrm>
                <a:off x="1117335" y="3147774"/>
                <a:ext cx="3412067" cy="2559050"/>
              </a:xfrm>
              <a:prstGeom prst="roundRect">
                <a:avLst>
                  <a:gd name="adj" fmla="val 7403"/>
                </a:avLst>
              </a:prstGeom>
              <a:ln w="107950">
                <a:solidFill>
                  <a:srgbClr val="FFECA7"/>
                </a:solidFill>
              </a:ln>
            </p:spPr>
          </p:pic>
          <p:sp>
            <p:nvSpPr>
              <p:cNvPr id="21513" name="TextBox 21">
                <a:extLst>
                  <a:ext uri="{FF2B5EF4-FFF2-40B4-BE49-F238E27FC236}">
                    <a16:creationId xmlns:a16="http://schemas.microsoft.com/office/drawing/2014/main" xmlns="" id="{462E1A24-001D-504C-B661-68D4D529A94B}"/>
                  </a:ext>
                </a:extLst>
              </p:cNvPr>
              <p:cNvSpPr txBox="1">
                <a:spLocks noChangeArrowheads="1"/>
              </p:cNvSpPr>
              <p:nvPr/>
            </p:nvSpPr>
            <p:spPr bwMode="auto">
              <a:xfrm>
                <a:off x="879739" y="5698357"/>
                <a:ext cx="3649663" cy="134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rPr>
                  <a:t>Photo courtesy of Alan Couch (@flickr.com) - granted under creative commons licence – attribution</a:t>
                </a:r>
              </a:p>
            </p:txBody>
          </p:sp>
        </p:grpSp>
        <p:sp>
          <p:nvSpPr>
            <p:cNvPr id="21511" name="Rectangle 5">
              <a:extLst>
                <a:ext uri="{FF2B5EF4-FFF2-40B4-BE49-F238E27FC236}">
                  <a16:creationId xmlns:a16="http://schemas.microsoft.com/office/drawing/2014/main" xmlns="" id="{C976846E-D3AA-4C4A-8826-B8B37F271261}"/>
                </a:ext>
              </a:extLst>
            </p:cNvPr>
            <p:cNvSpPr>
              <a:spLocks noChangeArrowheads="1"/>
            </p:cNvSpPr>
            <p:nvPr/>
          </p:nvSpPr>
          <p:spPr bwMode="auto">
            <a:xfrm>
              <a:off x="1418976" y="2743491"/>
              <a:ext cx="2808781"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a:lnSpc>
                  <a:spcPct val="100000"/>
                </a:lnSpc>
                <a:spcBef>
                  <a:spcPct val="0"/>
                </a:spcBef>
                <a:buFontTx/>
                <a:buNone/>
              </a:pPr>
              <a:r>
                <a:rPr lang="en-GB" altLang="en-US">
                  <a:solidFill>
                    <a:schemeClr val="tx1"/>
                  </a:solidFill>
                </a:rPr>
                <a:t>Sydney funnel web spider</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191</TotalTime>
  <Words>659</Words>
  <Application>Microsoft Office PowerPoint</Application>
  <PresentationFormat>On-screen Show (4:3)</PresentationFormat>
  <Paragraphs>64</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Twinkl</vt:lpstr>
      <vt:lpstr>Tuffy-TTF</vt:lpstr>
      <vt:lpstr>Tuffy</vt:lpstr>
      <vt:lpstr>Twinkl SemiBold</vt:lpstr>
      <vt:lpstr>Sassoon Infant Rg</vt:lpstr>
      <vt:lpstr>Calibri</vt:lpstr>
      <vt:lpstr>Office Theme</vt:lpstr>
      <vt:lpstr>Slide 1</vt:lpstr>
      <vt:lpstr>Where in the World?</vt:lpstr>
      <vt:lpstr>Weather in Australia</vt:lpstr>
      <vt:lpstr>Weather in the UK</vt:lpstr>
      <vt:lpstr>Australian Fruit</vt:lpstr>
      <vt:lpstr>Slide 6</vt:lpstr>
      <vt:lpstr>UK Fruit</vt:lpstr>
      <vt:lpstr>Slide 8</vt:lpstr>
      <vt:lpstr>Slide 9</vt:lpstr>
      <vt:lpstr>Australian Houses</vt:lpstr>
      <vt:lpstr>Slide 11</vt:lpstr>
      <vt:lpstr>UK Houses</vt:lpstr>
      <vt:lpstr>Slide 13</vt:lpstr>
      <vt:lpstr>Australian Beaches</vt:lpstr>
      <vt:lpstr>Slide 15</vt:lpstr>
      <vt:lpstr>UK Beaches</vt:lpstr>
      <vt:lpstr>Slide 17</vt:lpstr>
      <vt:lpstr>Australian Wildlife</vt:lpstr>
      <vt:lpstr>Australian Wildlife</vt:lpstr>
      <vt:lpstr>Australian Wildlife</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Dale Watson</dc:creator>
  <cp:lastModifiedBy>Mojo</cp:lastModifiedBy>
  <cp:revision>18</cp:revision>
  <dcterms:created xsi:type="dcterms:W3CDTF">2019-02-28T10:21:14Z</dcterms:created>
  <dcterms:modified xsi:type="dcterms:W3CDTF">2021-02-20T21:15:39Z</dcterms:modified>
</cp:coreProperties>
</file>