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56" r:id="rId15"/>
    <p:sldId id="457" r:id="rId16"/>
    <p:sldId id="458" r:id="rId17"/>
    <p:sldId id="459" r:id="rId18"/>
    <p:sldId id="460" r:id="rId19"/>
    <p:sldId id="461" r:id="rId20"/>
    <p:sldId id="462" r:id="rId2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76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2673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47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222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0882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627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3597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95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5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Properties of shape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043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Who is correct?</a:t>
            </a: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Explain your reasons.</a:t>
            </a: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343" y="2476175"/>
            <a:ext cx="1019882" cy="74485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1746119" y="2501308"/>
            <a:ext cx="4809421" cy="770145"/>
          </a:xfrm>
          <a:prstGeom prst="wedgeRoundRectCallout">
            <a:avLst>
              <a:gd name="adj1" fmla="val 71283"/>
              <a:gd name="adj2" fmla="val 30584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 know the angle is not obtuse.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00540" y="3165062"/>
            <a:ext cx="1236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3967" y="2957788"/>
            <a:ext cx="1034031" cy="1460987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3196780" y="3605747"/>
            <a:ext cx="4303760" cy="733325"/>
          </a:xfrm>
          <a:prstGeom prst="wedgeRoundRectCallout">
            <a:avLst>
              <a:gd name="adj1" fmla="val -75071"/>
              <a:gd name="adj2" fmla="val 2883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 know the angle is acute.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9551" y="4031069"/>
            <a:ext cx="1117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Alex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540" y="4292679"/>
            <a:ext cx="1021683" cy="1443539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06838" y="4673367"/>
            <a:ext cx="4809420" cy="702116"/>
          </a:xfrm>
          <a:prstGeom prst="wedgeRoundRectCallout">
            <a:avLst>
              <a:gd name="adj1" fmla="val 64207"/>
              <a:gd name="adj2" fmla="val 12956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Gill Sans MT" panose="020B0502020104020203" pitchFamily="34" charset="0"/>
              </a:rPr>
              <a:t>I think the angle is roughly 45˚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95545" y="5230782"/>
            <a:ext cx="1629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676801" y="530525"/>
            <a:ext cx="2557585" cy="1704417"/>
          </a:xfrm>
          <a:prstGeom prst="rect">
            <a:avLst/>
          </a:prstGeom>
        </p:spPr>
      </p:pic>
      <p:sp>
        <p:nvSpPr>
          <p:cNvPr id="27" name="Arc 26"/>
          <p:cNvSpPr/>
          <p:nvPr/>
        </p:nvSpPr>
        <p:spPr>
          <a:xfrm rot="12115139">
            <a:off x="4479684" y="1230020"/>
            <a:ext cx="594970" cy="510887"/>
          </a:xfrm>
          <a:prstGeom prst="arc">
            <a:avLst>
              <a:gd name="adj1" fmla="val 17693901"/>
              <a:gd name="adj2" fmla="val 21385637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3873818" y="1375890"/>
            <a:ext cx="109811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4006641" y="1375890"/>
            <a:ext cx="953277" cy="7095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0692" y="94922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Is the angle acute, obtuse or a right angle?</a:t>
            </a:r>
          </a:p>
          <a:p>
            <a:endParaRPr lang="en-US" sz="2800" dirty="0"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Can you explain why?  </a:t>
            </a:r>
          </a:p>
        </p:txBody>
      </p:sp>
      <p:sp>
        <p:nvSpPr>
          <p:cNvPr id="45" name="Oval 44"/>
          <p:cNvSpPr/>
          <p:nvPr/>
        </p:nvSpPr>
        <p:spPr>
          <a:xfrm>
            <a:off x="4336875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704436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071997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439558" y="140303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4336875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704436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071997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439558" y="177341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336875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704436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5071997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439558" y="214380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4336875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4704436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5071997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5439558" y="251419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4732042" y="1427777"/>
            <a:ext cx="734714" cy="74567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4336875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704436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071997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5439558" y="287826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6" name="Straight Connector 65"/>
          <p:cNvCxnSpPr/>
          <p:nvPr/>
        </p:nvCxnSpPr>
        <p:spPr>
          <a:xfrm>
            <a:off x="4725611" y="2164924"/>
            <a:ext cx="747167" cy="7422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88"/>
          <p:cNvSpPr/>
          <p:nvPr/>
        </p:nvSpPr>
        <p:spPr>
          <a:xfrm>
            <a:off x="10251554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10619115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10986676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11354237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10251554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10619115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10986676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11354237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10251554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10619115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10986676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11354237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10251554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/>
          <p:cNvSpPr/>
          <p:nvPr/>
        </p:nvSpPr>
        <p:spPr>
          <a:xfrm>
            <a:off x="10619115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10986676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11354237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" name="Straight Connector 104"/>
          <p:cNvCxnSpPr/>
          <p:nvPr/>
        </p:nvCxnSpPr>
        <p:spPr>
          <a:xfrm flipV="1">
            <a:off x="10272730" y="1442488"/>
            <a:ext cx="1115893" cy="112609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Oval 105"/>
          <p:cNvSpPr/>
          <p:nvPr/>
        </p:nvSpPr>
        <p:spPr>
          <a:xfrm>
            <a:off x="10251554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10619115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10986676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11354237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0" name="Straight Connector 109"/>
          <p:cNvCxnSpPr/>
          <p:nvPr/>
        </p:nvCxnSpPr>
        <p:spPr>
          <a:xfrm>
            <a:off x="10640290" y="2188194"/>
            <a:ext cx="747167" cy="74223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Oval 66"/>
          <p:cNvSpPr/>
          <p:nvPr/>
        </p:nvSpPr>
        <p:spPr>
          <a:xfrm>
            <a:off x="11694599" y="142630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1694599" y="1796688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11694599" y="2167075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11694599" y="2537461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11694599" y="2901532"/>
            <a:ext cx="54396" cy="5439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  <a:ea typeface="Bariol" charset="0"/>
                <a:cs typeface="Bariol" charset="0"/>
              </a:rPr>
              <a:t>Find the sum of the largest acute angle and the smallest obtuse angle in this list: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674811" y="2847704"/>
            <a:ext cx="6583673" cy="74490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12˚     98˚      87˚      179˚       90˚       5˚</a:t>
            </a:r>
          </a:p>
        </p:txBody>
      </p:sp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Ron?  Explain your thinking.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9046" y="3731072"/>
            <a:ext cx="1388472" cy="9584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66018" y="4689566"/>
            <a:ext cx="828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2981755" y="3370218"/>
            <a:ext cx="4438998" cy="1319348"/>
          </a:xfrm>
          <a:prstGeom prst="wedgeRoundRectCallout">
            <a:avLst>
              <a:gd name="adj1" fmla="val -62763"/>
              <a:gd name="adj2" fmla="val 35816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Angle B is bigger than Angle A because it has longer sides.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0289" y="2251482"/>
            <a:ext cx="2183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Angle 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60599" y="2251482"/>
            <a:ext cx="215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Angle B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1621796" y="1019103"/>
            <a:ext cx="1359959" cy="994183"/>
            <a:chOff x="4316432" y="2799821"/>
            <a:chExt cx="1359959" cy="994183"/>
          </a:xfrm>
        </p:grpSpPr>
        <p:sp>
          <p:nvSpPr>
            <p:cNvPr id="13" name="Arc 12"/>
            <p:cNvSpPr/>
            <p:nvPr/>
          </p:nvSpPr>
          <p:spPr>
            <a:xfrm rot="768958">
              <a:off x="4316432" y="3283117"/>
              <a:ext cx="594970" cy="510887"/>
            </a:xfrm>
            <a:prstGeom prst="arc">
              <a:avLst>
                <a:gd name="adj1" fmla="val 17693901"/>
                <a:gd name="adj2" fmla="val 21385637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4493106" y="3583560"/>
              <a:ext cx="118328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4499257" y="2799821"/>
              <a:ext cx="895648" cy="7837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5276150" y="577379"/>
            <a:ext cx="2167734" cy="1584698"/>
            <a:chOff x="4316432" y="2799821"/>
            <a:chExt cx="1359958" cy="994183"/>
          </a:xfrm>
        </p:grpSpPr>
        <p:sp>
          <p:nvSpPr>
            <p:cNvPr id="20" name="Arc 19"/>
            <p:cNvSpPr/>
            <p:nvPr/>
          </p:nvSpPr>
          <p:spPr>
            <a:xfrm rot="768958">
              <a:off x="4316432" y="3283117"/>
              <a:ext cx="594970" cy="510887"/>
            </a:xfrm>
            <a:prstGeom prst="arc">
              <a:avLst>
                <a:gd name="adj1" fmla="val 17693901"/>
                <a:gd name="adj2" fmla="val 21385637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493105" y="3583560"/>
              <a:ext cx="118328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499257" y="2799821"/>
              <a:ext cx="895648" cy="78373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Here are five angles. There are two pairs of identically sized angles and one odd one out.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Which angle is the odd one out?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Explain your reason.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288388" y="3186510"/>
            <a:ext cx="3356520" cy="3187442"/>
            <a:chOff x="5420360" y="1789747"/>
            <a:chExt cx="2667000" cy="271462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20360" y="1789747"/>
              <a:ext cx="2667000" cy="2714625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7278959" y="1899238"/>
              <a:ext cx="702447" cy="692514"/>
              <a:chOff x="7278959" y="2240189"/>
              <a:chExt cx="702447" cy="692514"/>
            </a:xfrm>
          </p:grpSpPr>
          <p:cxnSp>
            <p:nvCxnSpPr>
              <p:cNvPr id="25" name="Straight Connector 24"/>
              <p:cNvCxnSpPr/>
              <p:nvPr/>
            </p:nvCxnSpPr>
            <p:spPr>
              <a:xfrm flipV="1">
                <a:off x="7278959" y="2240189"/>
                <a:ext cx="0" cy="692514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7278959" y="2932703"/>
                <a:ext cx="702447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/>
            <p:cNvGrpSpPr/>
            <p:nvPr/>
          </p:nvGrpSpPr>
          <p:grpSpPr>
            <a:xfrm>
              <a:off x="5478616" y="2054407"/>
              <a:ext cx="702447" cy="555080"/>
              <a:chOff x="5837260" y="2052819"/>
              <a:chExt cx="702447" cy="555080"/>
            </a:xfrm>
          </p:grpSpPr>
          <p:cxnSp>
            <p:nvCxnSpPr>
              <p:cNvPr id="23" name="Straight Connector 22"/>
              <p:cNvCxnSpPr/>
              <p:nvPr/>
            </p:nvCxnSpPr>
            <p:spPr>
              <a:xfrm flipV="1">
                <a:off x="5837260" y="2052819"/>
                <a:ext cx="512399" cy="55508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>
              <a:xfrm>
                <a:off x="5837260" y="2590164"/>
                <a:ext cx="702447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/>
            <p:cNvGrpSpPr/>
            <p:nvPr/>
          </p:nvGrpSpPr>
          <p:grpSpPr>
            <a:xfrm rot="10800000">
              <a:off x="5478616" y="3289610"/>
              <a:ext cx="1116499" cy="725177"/>
              <a:chOff x="5837258" y="1882722"/>
              <a:chExt cx="1116499" cy="725177"/>
            </a:xfrm>
          </p:grpSpPr>
          <p:cxnSp>
            <p:nvCxnSpPr>
              <p:cNvPr id="21" name="Straight Connector 20"/>
              <p:cNvCxnSpPr/>
              <p:nvPr/>
            </p:nvCxnSpPr>
            <p:spPr>
              <a:xfrm rot="10800000" flipH="1">
                <a:off x="5837258" y="1882722"/>
                <a:ext cx="765276" cy="725177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 rot="10800000" flipH="1" flipV="1">
                <a:off x="5837259" y="2590163"/>
                <a:ext cx="1116498" cy="2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0"/>
            <p:cNvGrpSpPr/>
            <p:nvPr/>
          </p:nvGrpSpPr>
          <p:grpSpPr>
            <a:xfrm rot="7996962">
              <a:off x="6579661" y="2454009"/>
              <a:ext cx="651294" cy="656782"/>
              <a:chOff x="7104735" y="2458943"/>
              <a:chExt cx="651294" cy="656782"/>
            </a:xfrm>
          </p:grpSpPr>
          <p:cxnSp>
            <p:nvCxnSpPr>
              <p:cNvPr id="19" name="Straight Connector 18"/>
              <p:cNvCxnSpPr/>
              <p:nvPr/>
            </p:nvCxnSpPr>
            <p:spPr>
              <a:xfrm rot="13371823">
                <a:off x="7104735" y="2458943"/>
                <a:ext cx="360192" cy="40537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/>
              <p:nvPr/>
            </p:nvCxnSpPr>
            <p:spPr>
              <a:xfrm rot="13603038" flipH="1">
                <a:off x="7367649" y="2727344"/>
                <a:ext cx="372306" cy="404455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12" name="Straight Connector 11"/>
            <p:cNvCxnSpPr/>
            <p:nvPr/>
          </p:nvCxnSpPr>
          <p:spPr>
            <a:xfrm flipH="1">
              <a:off x="6212477" y="3674814"/>
              <a:ext cx="1066482" cy="699726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7296539" y="3666178"/>
              <a:ext cx="684867" cy="71532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5734815" y="2609487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a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752274" y="2609487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b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255052" y="2224283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c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910427" y="3347855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d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104027" y="3661723"/>
              <a:ext cx="302050" cy="3145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Gill Sans MT" panose="020B0502020104020203" pitchFamily="34" charset="0"/>
                </a:rPr>
                <a:t>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a square.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Inside the square is an equilateral triangle.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The perimeter of the square is 60 cm.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the triangle.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81903" y="3091046"/>
            <a:ext cx="2536018" cy="2477946"/>
          </a:xfrm>
          <a:prstGeom prst="rect">
            <a:avLst/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4"/>
          <p:cNvSpPr/>
          <p:nvPr/>
        </p:nvSpPr>
        <p:spPr>
          <a:xfrm>
            <a:off x="3681903" y="3432469"/>
            <a:ext cx="2536018" cy="2136523"/>
          </a:xfrm>
          <a:prstGeom prst="triangle">
            <a:avLst/>
          </a:prstGeom>
          <a:solidFill>
            <a:srgbClr val="7030A0">
              <a:alpha val="27843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Eva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Investigate whether Eva is correct.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422" y="1305699"/>
            <a:ext cx="1077905" cy="1522974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043330" y="1305699"/>
            <a:ext cx="4315848" cy="1522974"/>
          </a:xfrm>
          <a:prstGeom prst="wedgeRoundRectCallout">
            <a:avLst>
              <a:gd name="adj1" fmla="val -60084"/>
              <a:gd name="adj2" fmla="val 14535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If I use 6 straws to make a triangle, I can only make an equilateral triangle.</a:t>
            </a:r>
          </a:p>
        </p:txBody>
      </p:sp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Draw two more sides to create: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An equilateral triangle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A scalene triangle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</a:rPr>
              <a:t>An isosceles triangle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Which is the hardest to draw?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843521" y="3458118"/>
            <a:ext cx="2357733" cy="148795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Complete each of the boxes in the table with a different quadrilateral.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endParaRPr lang="en-US" sz="12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Which box cannot be completed?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Explain why.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826551"/>
              </p:ext>
            </p:extLst>
          </p:nvPr>
        </p:nvGraphicFramePr>
        <p:xfrm>
          <a:off x="1395499" y="1782787"/>
          <a:ext cx="7550332" cy="374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1210">
                  <a:extLst>
                    <a:ext uri="{9D8B030D-6E8A-4147-A177-3AD203B41FA5}">
                      <a16:colId xmlns:a16="http://schemas.microsoft.com/office/drawing/2014/main" val="4050082980"/>
                    </a:ext>
                  </a:extLst>
                </a:gridCol>
                <a:gridCol w="2113956">
                  <a:extLst>
                    <a:ext uri="{9D8B030D-6E8A-4147-A177-3AD203B41FA5}">
                      <a16:colId xmlns:a16="http://schemas.microsoft.com/office/drawing/2014/main" val="4176252580"/>
                    </a:ext>
                  </a:extLst>
                </a:gridCol>
                <a:gridCol w="1887583">
                  <a:extLst>
                    <a:ext uri="{9D8B030D-6E8A-4147-A177-3AD203B41FA5}">
                      <a16:colId xmlns:a16="http://schemas.microsoft.com/office/drawing/2014/main" val="3703904951"/>
                    </a:ext>
                  </a:extLst>
                </a:gridCol>
                <a:gridCol w="1887583">
                  <a:extLst>
                    <a:ext uri="{9D8B030D-6E8A-4147-A177-3AD203B41FA5}">
                      <a16:colId xmlns:a16="http://schemas.microsoft.com/office/drawing/2014/main" val="3412762011"/>
                    </a:ext>
                  </a:extLst>
                </a:gridCol>
              </a:tblGrid>
              <a:tr h="1204647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 equal sides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  <a:r>
                        <a:rPr lang="en-US" sz="2800" b="0" baseline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pairs of equal sides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 pair of parallel sides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360112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Gill Sans MT" panose="020B0502020104020203" pitchFamily="34" charset="0"/>
                        </a:rPr>
                        <a:t>4</a:t>
                      </a:r>
                      <a:r>
                        <a:rPr lang="en-US" sz="2800" baseline="0" dirty="0">
                          <a:latin typeface="Gill Sans MT" panose="020B0502020104020203" pitchFamily="34" charset="0"/>
                        </a:rPr>
                        <a:t> right angles</a:t>
                      </a:r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0867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atin typeface="Gill Sans MT" panose="020B0502020104020203" pitchFamily="34" charset="0"/>
                        </a:rPr>
                        <a:t>No right angles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822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0845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You will need: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Some 4 </a:t>
            </a:r>
            <a:r>
              <a:rPr lang="en-US" sz="2800" dirty="0" err="1">
                <a:latin typeface="Gill Sans MT" panose="020B0502020104020203" pitchFamily="34" charset="0"/>
              </a:rPr>
              <a:t>centimetre</a:t>
            </a:r>
            <a:r>
              <a:rPr lang="en-US" sz="2800" dirty="0">
                <a:latin typeface="Gill Sans MT" panose="020B0502020104020203" pitchFamily="34" charset="0"/>
              </a:rPr>
              <a:t> straws</a:t>
            </a:r>
          </a:p>
          <a:p>
            <a:r>
              <a:rPr lang="en-US" sz="2800" dirty="0">
                <a:latin typeface="Gill Sans MT" panose="020B0502020104020203" pitchFamily="34" charset="0"/>
              </a:rPr>
              <a:t>Some 6 </a:t>
            </a:r>
            <a:r>
              <a:rPr lang="en-US" sz="2800" dirty="0" err="1">
                <a:latin typeface="Gill Sans MT" panose="020B0502020104020203" pitchFamily="34" charset="0"/>
              </a:rPr>
              <a:t>centimetre</a:t>
            </a:r>
            <a:r>
              <a:rPr lang="en-US" sz="2800" dirty="0">
                <a:latin typeface="Gill Sans MT" panose="020B0502020104020203" pitchFamily="34" charset="0"/>
              </a:rPr>
              <a:t> straws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How many different quadrilaterals can you make using the straws?</a:t>
            </a:r>
          </a:p>
          <a:p>
            <a:endParaRPr lang="en-US" sz="2800" dirty="0">
              <a:latin typeface="Gill Sans MT" panose="020B0502020104020203" pitchFamily="34" charset="0"/>
            </a:endParaRPr>
          </a:p>
          <a:p>
            <a:r>
              <a:rPr lang="en-US" sz="2800" dirty="0">
                <a:latin typeface="Gill Sans MT" panose="020B0502020104020203" pitchFamily="34" charset="0"/>
              </a:rPr>
              <a:t>Calculate the perimeter of each shape. 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11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symmetrical shapes can you make by colouring in a maximum of 6 squares?</a:t>
            </a:r>
            <a:endParaRPr lang="en-GB" sz="2800" dirty="0"/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2341"/>
              </p:ext>
            </p:extLst>
          </p:nvPr>
        </p:nvGraphicFramePr>
        <p:xfrm>
          <a:off x="3282056" y="2315237"/>
          <a:ext cx="3271270" cy="30927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4254">
                  <a:extLst>
                    <a:ext uri="{9D8B030D-6E8A-4147-A177-3AD203B41FA5}">
                      <a16:colId xmlns:a16="http://schemas.microsoft.com/office/drawing/2014/main" val="3280801631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2887578764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1696022171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3846722014"/>
                    </a:ext>
                  </a:extLst>
                </a:gridCol>
                <a:gridCol w="654254">
                  <a:extLst>
                    <a:ext uri="{9D8B030D-6E8A-4147-A177-3AD203B41FA5}">
                      <a16:colId xmlns:a16="http://schemas.microsoft.com/office/drawing/2014/main" val="1413105888"/>
                    </a:ext>
                  </a:extLst>
                </a:gridCol>
              </a:tblGrid>
              <a:tr h="6185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2633527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213818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673125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448331"/>
                  </a:ext>
                </a:extLst>
              </a:tr>
              <a:tr h="61855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39190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5019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   			Jack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Jack correct? 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it.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29" y="1496291"/>
            <a:ext cx="1173678" cy="101032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014243" y="1496291"/>
            <a:ext cx="5275404" cy="1391847"/>
          </a:xfrm>
          <a:prstGeom prst="wedgeRoundRectCallout">
            <a:avLst>
              <a:gd name="adj1" fmla="val 63419"/>
              <a:gd name="adj2" fmla="val 10727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A triangle has 1 line of symmetry unless you change the orientation.</a:t>
            </a:r>
          </a:p>
        </p:txBody>
      </p:sp>
    </p:spTree>
    <p:extLst>
      <p:ext uri="{BB962C8B-B14F-4D97-AF65-F5344CB8AC3E}">
        <p14:creationId xmlns:p14="http://schemas.microsoft.com/office/powerpoint/2010/main" val="2256710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Gill Sans MT" panose="020B0502020104020203" pitchFamily="34" charset="0"/>
            </a:endParaRP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19754" y="2469451"/>
            <a:ext cx="5963000" cy="1553909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four-sided shape has four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lines of symmetry.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762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Dora?</a:t>
            </a:r>
          </a:p>
          <a:p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  <a:p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39" y="1595841"/>
            <a:ext cx="1063535" cy="133024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579397" y="1413354"/>
            <a:ext cx="6211905" cy="1620791"/>
          </a:xfrm>
          <a:prstGeom prst="wedgeRoundRectCallout">
            <a:avLst>
              <a:gd name="adj1" fmla="val -61136"/>
              <a:gd name="adj2" fmla="val 16080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When given half of a symmetrical shape I know the original shape will have double the amount of sides.</a:t>
            </a:r>
          </a:p>
        </p:txBody>
      </p:sp>
    </p:spTree>
    <p:extLst>
      <p:ext uri="{BB962C8B-B14F-4D97-AF65-F5344CB8AC3E}">
        <p14:creationId xmlns:p14="http://schemas.microsoft.com/office/powerpoint/2010/main" val="4173210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different symmetrical shapes can you create using the given sides?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021241"/>
              </p:ext>
            </p:extLst>
          </p:nvPr>
        </p:nvGraphicFramePr>
        <p:xfrm>
          <a:off x="2915678" y="2532198"/>
          <a:ext cx="4229704" cy="24970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8713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9837639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4041190731"/>
                    </a:ext>
                  </a:extLst>
                </a:gridCol>
                <a:gridCol w="528713">
                  <a:extLst>
                    <a:ext uri="{9D8B030D-6E8A-4147-A177-3AD203B41FA5}">
                      <a16:colId xmlns:a16="http://schemas.microsoft.com/office/drawing/2014/main" val="298853910"/>
                    </a:ext>
                  </a:extLst>
                </a:gridCol>
              </a:tblGrid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4372450"/>
                  </a:ext>
                </a:extLst>
              </a:tr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220496"/>
                  </a:ext>
                </a:extLst>
              </a:tr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0265337"/>
                  </a:ext>
                </a:extLst>
              </a:tr>
              <a:tr h="6242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>
            <a:endCxn id="4" idx="2"/>
          </p:cNvCxnSpPr>
          <p:nvPr/>
        </p:nvCxnSpPr>
        <p:spPr>
          <a:xfrm>
            <a:off x="5030530" y="2532198"/>
            <a:ext cx="0" cy="2497004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4480560" y="3145851"/>
            <a:ext cx="12508" cy="12693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531731" y="3145851"/>
            <a:ext cx="12508" cy="126939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059139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522d4c35-b548-4432-90ae-af4376e1c4b4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2185</TotalTime>
  <Words>433</Words>
  <Application>Microsoft Office PowerPoint</Application>
  <PresentationFormat>A4 Paper (210x297 mm)</PresentationFormat>
  <Paragraphs>189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119</cp:revision>
  <dcterms:created xsi:type="dcterms:W3CDTF">2019-02-04T08:17:32Z</dcterms:created>
  <dcterms:modified xsi:type="dcterms:W3CDTF">2021-07-11T17:48:58Z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